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presentation.xml" ContentType="application/vnd.openxmlformats-officedocument.presentationml.presentation.main+xml"/>
  <Override PartName="/ppt/notesSlides/notesSlide1.xml" ContentType="application/vnd.openxmlformats-officedocument.presentationml.notesSlide+xml"/>
  <Override PartName="/ppt/notesSlides/_rels/notesSlide9.xml.rels" ContentType="application/vnd.openxmlformats-package.relationships+xml"/>
  <Override PartName="/ppt/notesSlides/_rels/notesSlide8.xml.rels" ContentType="application/vnd.openxmlformats-package.relationships+xml"/>
  <Override PartName="/ppt/notesSlides/_rels/notesSlide7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4.xml.rels" ContentType="application/vnd.openxmlformats-package.relationships+xml"/>
  <Override PartName="/ppt/notesSlides/_rels/notesSlide6.xml.rels" ContentType="application/vnd.openxmlformats-package.relationships+xml"/>
  <Override PartName="/ppt/notesSlides/_rels/notesSlide5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1.xml.rels" ContentType="application/vnd.openxmlformats-package.relationships+xml"/>
  <Override PartName="/ppt/notesSlides/_rels/notesSlide3.xml.rels" ContentType="application/vnd.openxmlformats-package.relationships+xml"/>
  <Override PartName="/ppt/notesSlides/_rels/notesSlide2.xml.rels" ContentType="application/vnd.openxmlformats-package.relationship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theme/theme12.xml" ContentType="application/vnd.openxmlformats-officedocument.them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13.xml.rels" ContentType="application/vnd.openxmlformats-package.relationships+xml"/>
  <Override PartName="/ppt/slides/_rels/slide1.xml.rels" ContentType="application/vnd.openxmlformats-package.relationships+xml"/>
  <Override PartName="/ppt/slides/_rels/slide4.xml.rels" ContentType="application/vnd.openxmlformats-package.relationships+xml"/>
  <Override PartName="/ppt/slides/_rels/slide12.xml.rels" ContentType="application/vnd.openxmlformats-package.relationships+xml"/>
  <Override PartName="/ppt/slides/_rels/slide3.xml.rels" ContentType="application/vnd.openxmlformats-package.relationships+xml"/>
  <Override PartName="/ppt/slides/_rels/slide11.xml.rels" ContentType="application/vnd.openxmlformats-package.relationships+xml"/>
  <Override PartName="/ppt/slides/_rels/slide2.xml.rels" ContentType="application/vnd.openxmlformats-package.relationships+xml"/>
  <Override PartName="/ppt/slides/_rels/slide10.xml.rels" ContentType="application/vnd.openxmlformats-package.relationships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media/image1.png" ContentType="image/png"/>
  <Override PartName="/ppt/media/image2.png" ContentType="image/png"/>
  <Override PartName="/ppt/media/image3.jpeg" ContentType="image/jpeg"/>
  <Override PartName="/ppt/media/image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12169775" cy="6840538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1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ru-RU" sz="2000" spc="-1" strike="noStrike">
                <a:solidFill>
                  <a:schemeClr val="dk1"/>
                </a:solidFill>
                <a:latin typeface="Calibri"/>
              </a:rPr>
              <a:t>Для перемещения страницы щёлкните мышью</a:t>
            </a: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r>
              <a:rPr b="0" lang="ru-RU" sz="2000" spc="-1" strike="noStrike">
                <a:solidFill>
                  <a:srgbClr val="000000"/>
                </a:solidFill>
                <a:latin typeface="Open Sans"/>
              </a:rPr>
              <a:t>Для правки формата примечаний щёлкните мышью</a:t>
            </a:r>
            <a:endParaRPr b="0" lang="ru-RU" sz="20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&lt;верхний колонтитул&gt;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dt" idx="4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 idx="5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 idx="6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r">
              <a:buNone/>
            </a:pPr>
            <a:fld id="{22FD147F-1775-45EF-92AE-3F916A561A06}" type="slidenum"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&lt;номер&gt;</a:t>
            </a:fld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sldImg"/>
          </p:nvPr>
        </p:nvSpPr>
        <p:spPr>
          <a:xfrm>
            <a:off x="379440" y="685800"/>
            <a:ext cx="6098760" cy="3428640"/>
          </a:xfrm>
          <a:prstGeom prst="rect">
            <a:avLst/>
          </a:prstGeom>
          <a:ln w="0">
            <a:noFill/>
          </a:ln>
        </p:spPr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1440" rIns="91440" tIns="45720" bIns="45720" anchor="t">
            <a:noAutofit/>
          </a:bodyPr>
          <a:p>
            <a:pPr marL="216000" indent="0">
              <a:lnSpc>
                <a:spcPct val="100000"/>
              </a:lnSpc>
              <a:buNone/>
            </a:pPr>
            <a:r>
              <a:rPr b="0" lang="ru-RU" sz="2000" spc="-1" strike="noStrike">
                <a:solidFill>
                  <a:srgbClr val="000000"/>
                </a:solidFill>
                <a:latin typeface="Open Sans"/>
              </a:rPr>
              <a:t>партнерство – особый тип совместной деятельности между субъектами образовательного процесса, характеризующийся доверием, общими целями и ценностями, добровольностью и долговременностью отношений, а также признанием взаимной ответственности сторон за результат их сотрудничества и развития</a:t>
            </a:r>
            <a:endParaRPr b="0" lang="ru-RU" sz="20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sldNum" idx="7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0799CD0D-0A64-486C-9E15-C5EC8EAD38B8}" type="slidenum">
              <a:rPr b="0" lang="ru-RU" sz="1200" spc="-1" strike="noStrike">
                <a:solidFill>
                  <a:srgbClr val="000000"/>
                </a:solidFill>
                <a:latin typeface="Tempora LGC Un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sldImg"/>
          </p:nvPr>
        </p:nvSpPr>
        <p:spPr>
          <a:xfrm>
            <a:off x="379440" y="685800"/>
            <a:ext cx="6098760" cy="3428640"/>
          </a:xfrm>
          <a:prstGeom prst="rect">
            <a:avLst/>
          </a:prstGeom>
          <a:ln w="0">
            <a:noFill/>
          </a:ln>
        </p:spPr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1440" rIns="91440" tIns="45720" bIns="45720" anchor="t">
            <a:noAutofit/>
          </a:bodyPr>
          <a:p>
            <a:pPr marL="216000" indent="-216000">
              <a:buNone/>
            </a:pP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 type="sldNum" idx="16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84962114-ACB6-4A7A-B71D-8F0E282D8CF8}" type="slidenum">
              <a:rPr b="0" lang="ru-RU" sz="1200" spc="-1" strike="noStrike">
                <a:solidFill>
                  <a:srgbClr val="000000"/>
                </a:solidFill>
                <a:latin typeface="Tempora LGC Un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sldImg"/>
          </p:nvPr>
        </p:nvSpPr>
        <p:spPr>
          <a:xfrm>
            <a:off x="379440" y="685800"/>
            <a:ext cx="6098760" cy="3428640"/>
          </a:xfrm>
          <a:prstGeom prst="rect">
            <a:avLst/>
          </a:prstGeom>
          <a:ln w="0">
            <a:noFill/>
          </a:ln>
        </p:spPr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1440" rIns="91440" tIns="45720" bIns="45720" anchor="t">
            <a:noAutofit/>
          </a:bodyPr>
          <a:p>
            <a:pPr marL="216000" indent="-216000">
              <a:buNone/>
            </a:pP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 type="sldNum" idx="17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A6047C1C-55E6-4C9A-B1F3-4D160209E465}" type="slidenum">
              <a:rPr b="0" lang="ru-RU" sz="1200" spc="-1" strike="noStrike">
                <a:solidFill>
                  <a:srgbClr val="000000"/>
                </a:solidFill>
                <a:latin typeface="Tempora LGC Un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sldImg"/>
          </p:nvPr>
        </p:nvSpPr>
        <p:spPr>
          <a:xfrm>
            <a:off x="379440" y="685800"/>
            <a:ext cx="6098760" cy="3428640"/>
          </a:xfrm>
          <a:prstGeom prst="rect">
            <a:avLst/>
          </a:prstGeom>
          <a:ln w="0">
            <a:noFill/>
          </a:ln>
        </p:spPr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1440" rIns="91440" tIns="45720" bIns="45720" anchor="t">
            <a:noAutofit/>
          </a:bodyPr>
          <a:p>
            <a:pPr marL="216000" indent="-216000">
              <a:buNone/>
            </a:pP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sldNum" idx="8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F1591310-5985-4A8A-81D3-3A89308C8F0E}" type="slidenum">
              <a:rPr b="0" lang="ru-RU" sz="1200" spc="-1" strike="noStrike">
                <a:solidFill>
                  <a:srgbClr val="000000"/>
                </a:solidFill>
                <a:latin typeface="Times New Roman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sldImg"/>
          </p:nvPr>
        </p:nvSpPr>
        <p:spPr>
          <a:xfrm>
            <a:off x="379440" y="685800"/>
            <a:ext cx="6098760" cy="3428640"/>
          </a:xfrm>
          <a:prstGeom prst="rect">
            <a:avLst/>
          </a:prstGeom>
          <a:ln w="0">
            <a:noFill/>
          </a:ln>
        </p:spPr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1440" rIns="91440" tIns="45720" bIns="45720" anchor="t">
            <a:noAutofit/>
          </a:bodyPr>
          <a:p>
            <a:pPr marL="216000" indent="0">
              <a:lnSpc>
                <a:spcPct val="100000"/>
              </a:lnSpc>
              <a:buNone/>
            </a:pPr>
            <a:r>
              <a:rPr b="0" lang="ru-RU" sz="1300" spc="-1" strike="noStrike">
                <a:solidFill>
                  <a:schemeClr val="dk1"/>
                </a:solidFill>
                <a:latin typeface="+mn-lt"/>
                <a:ea typeface="+mn-ea"/>
              </a:rPr>
              <a:t>Цель – сделать процесс обучения максимально комфортным и эффективным.</a:t>
            </a:r>
            <a:endParaRPr b="0" lang="ru-RU" sz="13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sldNum" idx="9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B73E7671-DAA8-42CF-BE42-A4DAF1D0476D}" type="slidenum">
              <a:rPr b="0" lang="ru-RU" sz="1200" spc="-1" strike="noStrike">
                <a:solidFill>
                  <a:srgbClr val="000000"/>
                </a:solidFill>
                <a:latin typeface="Tempora LGC Un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sldImg"/>
          </p:nvPr>
        </p:nvSpPr>
        <p:spPr>
          <a:xfrm>
            <a:off x="379440" y="685800"/>
            <a:ext cx="6098760" cy="3428640"/>
          </a:xfrm>
          <a:prstGeom prst="rect">
            <a:avLst/>
          </a:prstGeom>
          <a:ln w="0">
            <a:noFill/>
          </a:ln>
        </p:spPr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1440" rIns="91440" tIns="45720" bIns="45720" anchor="t">
            <a:noAutofit/>
          </a:bodyPr>
          <a:p>
            <a:pPr marL="216000" indent="-216000">
              <a:buNone/>
            </a:pP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sldNum" idx="10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9D345A17-F5AE-42F2-B16B-CE6FB2D39F42}" type="slidenum">
              <a:rPr b="0" lang="ru-RU" sz="1200" spc="-1" strike="noStrike">
                <a:solidFill>
                  <a:srgbClr val="000000"/>
                </a:solidFill>
                <a:latin typeface="Tempora LGC Un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sldImg"/>
          </p:nvPr>
        </p:nvSpPr>
        <p:spPr>
          <a:xfrm>
            <a:off x="379440" y="685800"/>
            <a:ext cx="6098760" cy="3428640"/>
          </a:xfrm>
          <a:prstGeom prst="rect">
            <a:avLst/>
          </a:prstGeom>
          <a:ln w="0">
            <a:noFill/>
          </a:ln>
        </p:spPr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1440" rIns="91440" tIns="45720" bIns="45720" anchor="t">
            <a:noAutofit/>
          </a:bodyPr>
          <a:p>
            <a:pPr marL="216000" indent="-216000">
              <a:buNone/>
            </a:pP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sldNum" idx="11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CDCC034E-A6A9-4DDB-923A-795D478D92D4}" type="slidenum">
              <a:rPr b="0" lang="ru-RU" sz="1200" spc="-1" strike="noStrike">
                <a:solidFill>
                  <a:srgbClr val="000000"/>
                </a:solidFill>
                <a:latin typeface="Tempora LGC Un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sldImg"/>
          </p:nvPr>
        </p:nvSpPr>
        <p:spPr>
          <a:xfrm>
            <a:off x="379440" y="685800"/>
            <a:ext cx="6098760" cy="3428640"/>
          </a:xfrm>
          <a:prstGeom prst="rect">
            <a:avLst/>
          </a:prstGeom>
          <a:ln w="0">
            <a:noFill/>
          </a:ln>
        </p:spPr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1440" rIns="91440" tIns="45720" bIns="45720" anchor="t">
            <a:noAutofit/>
          </a:bodyPr>
          <a:p>
            <a:pPr marL="216000" indent="-216000">
              <a:buNone/>
            </a:pP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sldNum" idx="12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89070194-1A46-4C02-BCEC-FDB0EEB303F1}" type="slidenum">
              <a:rPr b="0" lang="ru-RU" sz="1200" spc="-1" strike="noStrike">
                <a:solidFill>
                  <a:srgbClr val="000000"/>
                </a:solidFill>
                <a:latin typeface="Tempora LGC Un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sldImg"/>
          </p:nvPr>
        </p:nvSpPr>
        <p:spPr>
          <a:xfrm>
            <a:off x="379440" y="685800"/>
            <a:ext cx="6098760" cy="3428640"/>
          </a:xfrm>
          <a:prstGeom prst="rect">
            <a:avLst/>
          </a:prstGeom>
          <a:ln w="0">
            <a:noFill/>
          </a:ln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1440" rIns="91440" tIns="45720" bIns="45720" anchor="t">
            <a:noAutofit/>
          </a:bodyPr>
          <a:p>
            <a:pPr indent="0" defTabSz="1008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2000" spc="-1" strike="noStrike">
                <a:solidFill>
                  <a:srgbClr val="000000"/>
                </a:solidFill>
                <a:latin typeface="Open Sans"/>
              </a:rPr>
              <a:t>введение примирительных восстановительных технологий предупреждения и разрешения споров и конфликтов; проведение внутришкольного мониторинга психологической безопасности учащихся и отношений между участниками образовательного процесса</a:t>
            </a:r>
            <a:endParaRPr b="0" lang="ru-RU" sz="20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sldNum" idx="13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FEAC8895-A1E1-4D1D-8AA9-5FFDA8C0F6D3}" type="slidenum">
              <a:rPr b="0" lang="ru-RU" sz="1200" spc="-1" strike="noStrike">
                <a:solidFill>
                  <a:srgbClr val="000000"/>
                </a:solidFill>
                <a:latin typeface="Tempora LGC Un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sldImg"/>
          </p:nvPr>
        </p:nvSpPr>
        <p:spPr>
          <a:xfrm>
            <a:off x="379440" y="685800"/>
            <a:ext cx="6098760" cy="3428640"/>
          </a:xfrm>
          <a:prstGeom prst="rect">
            <a:avLst/>
          </a:prstGeom>
          <a:ln w="0">
            <a:noFill/>
          </a:ln>
        </p:spPr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1440" rIns="91440" tIns="45720" bIns="45720" anchor="t">
            <a:noAutofit/>
          </a:bodyPr>
          <a:p>
            <a:pPr marL="216000" indent="-216000">
              <a:buNone/>
            </a:pP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 type="sldNum" idx="14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D46D6398-522C-4C10-B387-5AD2AA839A8E}" type="slidenum">
              <a:rPr b="0" lang="ru-RU" sz="1200" spc="-1" strike="noStrike">
                <a:solidFill>
                  <a:srgbClr val="000000"/>
                </a:solidFill>
                <a:latin typeface="Tempora LGC Un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sldImg"/>
          </p:nvPr>
        </p:nvSpPr>
        <p:spPr>
          <a:xfrm>
            <a:off x="379440" y="685800"/>
            <a:ext cx="6098760" cy="3428640"/>
          </a:xfrm>
          <a:prstGeom prst="rect">
            <a:avLst/>
          </a:prstGeom>
          <a:ln w="0">
            <a:noFill/>
          </a:ln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1440" rIns="91440" tIns="45720" bIns="45720" anchor="t">
            <a:noAutofit/>
          </a:bodyPr>
          <a:p>
            <a:pPr marL="216000" indent="-216000">
              <a:buNone/>
            </a:pP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sldNum" idx="15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DDE612AE-90FC-4ADB-A442-B74B57F2112A}" type="slidenum">
              <a:rPr b="0" lang="ru-RU" sz="1200" spc="-1" strike="noStrike">
                <a:solidFill>
                  <a:srgbClr val="000000"/>
                </a:solidFill>
                <a:latin typeface="Tempora LGC Un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134C24E-F375-4196-93E1-263AE2BEE82E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8400" y="273960"/>
            <a:ext cx="10952280" cy="113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8400" y="1596240"/>
            <a:ext cx="10952280" cy="215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08400" y="3954240"/>
            <a:ext cx="10952280" cy="215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74C8D2C-A603-4859-92DA-529DFE95FDD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8400" y="273960"/>
            <a:ext cx="10952280" cy="113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8400" y="1596240"/>
            <a:ext cx="5344560" cy="215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20440" y="1596240"/>
            <a:ext cx="5344560" cy="215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08400" y="3954240"/>
            <a:ext cx="5344560" cy="215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20440" y="3954240"/>
            <a:ext cx="5344560" cy="215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C6BF6A9-F749-4181-B21C-33CC2828E4B9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8400" y="273960"/>
            <a:ext cx="10952280" cy="113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8400" y="1596240"/>
            <a:ext cx="3526560" cy="215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9120" lnSpcReduction="10000"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11720" y="1596240"/>
            <a:ext cx="3526560" cy="215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9120" lnSpcReduction="10000"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8015040" y="1596240"/>
            <a:ext cx="3526560" cy="215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9120" lnSpcReduction="10000"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08400" y="3954240"/>
            <a:ext cx="3526560" cy="215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9120" lnSpcReduction="10000"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11720" y="3954240"/>
            <a:ext cx="3526560" cy="215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9120" lnSpcReduction="10000"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8015040" y="3954240"/>
            <a:ext cx="3526560" cy="215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9120" lnSpcReduction="10000"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D6EA94C-5103-4105-946D-5BAB1E2B845C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8400" y="273960"/>
            <a:ext cx="10952280" cy="113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8400" y="1596240"/>
            <a:ext cx="10952280" cy="4514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435B4A7-3C5C-4CBF-85F0-729DF8A0C22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8400" y="273960"/>
            <a:ext cx="10952280" cy="113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8400" y="1596240"/>
            <a:ext cx="10952280" cy="4514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D51D246-C428-40BA-9C10-D08653EE55E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8400" y="273960"/>
            <a:ext cx="10952280" cy="113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8400" y="1596240"/>
            <a:ext cx="5344560" cy="4514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20440" y="1596240"/>
            <a:ext cx="5344560" cy="4514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75BA6F4-B3C0-4E6E-AE46-843ED5A37CE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8400" y="273960"/>
            <a:ext cx="10952280" cy="113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FFE055E-298B-458E-95C0-01712E47FF0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8400" y="273960"/>
            <a:ext cx="10952280" cy="528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733332E-ABD2-494F-8767-08C8516B06D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8400" y="273960"/>
            <a:ext cx="10952280" cy="113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8400" y="1596240"/>
            <a:ext cx="5344560" cy="215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20440" y="1596240"/>
            <a:ext cx="5344560" cy="4514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08400" y="3954240"/>
            <a:ext cx="5344560" cy="215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594DE8F-E8BF-4472-9585-4C48AA2C73A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8400" y="273960"/>
            <a:ext cx="10952280" cy="113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8400" y="1596240"/>
            <a:ext cx="5344560" cy="4514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20440" y="1596240"/>
            <a:ext cx="5344560" cy="215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20440" y="3954240"/>
            <a:ext cx="5344560" cy="215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5D4F648-886A-4125-8EE7-95A01072AFF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8400" y="273960"/>
            <a:ext cx="10952280" cy="113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8400" y="1596240"/>
            <a:ext cx="5344560" cy="215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20440" y="1596240"/>
            <a:ext cx="5344560" cy="215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8400" y="3954240"/>
            <a:ext cx="10952280" cy="215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0771980-7BA1-46E8-A5E0-2351415D5D8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912600" y="2125080"/>
            <a:ext cx="10343880" cy="146592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ctr">
            <a:noAutofit/>
          </a:bodyPr>
          <a:p>
            <a:pPr indent="0" algn="ctr" defTabSz="1008000">
              <a:lnSpc>
                <a:spcPct val="100000"/>
              </a:lnSpc>
              <a:buNone/>
            </a:pPr>
            <a:r>
              <a:rPr b="0" lang="ru-RU" sz="4800" spc="-1" strike="noStrike">
                <a:solidFill>
                  <a:schemeClr val="dk1"/>
                </a:solidFill>
                <a:latin typeface="Calibri"/>
              </a:rPr>
              <a:t>Образец заголовка</a:t>
            </a:r>
            <a:endParaRPr b="0" lang="ru-RU" sz="4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608400" y="6340320"/>
            <a:ext cx="2839320" cy="36396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ctr">
            <a:noAutofit/>
          </a:bodyPr>
          <a:lstStyle>
            <a:lvl1pPr indent="0" defTabSz="1008000">
              <a:lnSpc>
                <a:spcPct val="100000"/>
              </a:lnSpc>
              <a:buNone/>
              <a:defRPr b="0" lang="ru-RU" sz="13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1008000">
              <a:lnSpc>
                <a:spcPct val="100000"/>
              </a:lnSpc>
              <a:buNone/>
            </a:pPr>
            <a:r>
              <a:rPr b="0" lang="ru-RU" sz="13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b="0" lang="ru-RU" sz="13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4158000" y="6340320"/>
            <a:ext cx="3853440" cy="36396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ctr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8721720" y="6340320"/>
            <a:ext cx="2839320" cy="36396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ctr">
            <a:noAutofit/>
          </a:bodyPr>
          <a:lstStyle>
            <a:lvl1pPr indent="0" algn="r" defTabSz="1008000">
              <a:lnSpc>
                <a:spcPct val="100000"/>
              </a:lnSpc>
              <a:buNone/>
              <a:defRPr b="0" lang="ru-RU" sz="13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1008000">
              <a:lnSpc>
                <a:spcPct val="100000"/>
              </a:lnSpc>
              <a:buNone/>
            </a:pPr>
            <a:fld id="{5ECE9098-6252-452D-AD3E-6EDA280EBA51}" type="slidenum">
              <a:rPr b="0" lang="ru-RU" sz="13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ru-RU" sz="13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8400" y="1600560"/>
            <a:ext cx="10952280" cy="396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500" spc="-1" strike="noStrike">
                <a:solidFill>
                  <a:schemeClr val="dk1"/>
                </a:solidFill>
                <a:latin typeface="Calibri"/>
              </a:rPr>
              <a:t>Для правки структуры щёлкните мышью</a:t>
            </a: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600" spc="-1" strike="noStrike">
                <a:solidFill>
                  <a:schemeClr val="dk1"/>
                </a:solidFill>
                <a:latin typeface="Calibri"/>
              </a:rPr>
              <a:t>Второй уровень структуры</a:t>
            </a:r>
            <a:endParaRPr b="0" lang="ru-RU" sz="2600" spc="-1" strike="noStrike">
              <a:solidFill>
                <a:schemeClr val="dk1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200" spc="-1" strike="noStrike">
                <a:solidFill>
                  <a:schemeClr val="dk1"/>
                </a:solidFill>
                <a:latin typeface="Calibri"/>
              </a:rPr>
              <a:t>Третий уровень структуры</a:t>
            </a:r>
            <a:endParaRPr b="0" lang="ru-RU" sz="2200" spc="-1" strike="noStrike">
              <a:solidFill>
                <a:schemeClr val="dk1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200" spc="-1" strike="noStrike">
                <a:solidFill>
                  <a:schemeClr val="dk1"/>
                </a:solidFill>
                <a:latin typeface="Calibri"/>
              </a:rPr>
              <a:t>Четвёртый уровень структуры</a:t>
            </a:r>
            <a:endParaRPr b="0" lang="ru-RU" sz="2200" spc="-1" strike="noStrike">
              <a:solidFill>
                <a:schemeClr val="dk1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chemeClr val="dk1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chemeClr val="dk1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chemeClr val="dk1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4.jpeg"/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1476360" y="1332000"/>
            <a:ext cx="10512720" cy="185760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ctr">
            <a:normAutofit fontScale="68346"/>
          </a:bodyPr>
          <a:p>
            <a:pPr indent="0" algn="ctr" defTabSz="1008000">
              <a:lnSpc>
                <a:spcPct val="100000"/>
              </a:lnSpc>
              <a:buNone/>
            </a:pPr>
            <a:r>
              <a:rPr b="1" lang="ru-RU" sz="4000" spc="-1" strike="noStrike">
                <a:solidFill>
                  <a:schemeClr val="dk2"/>
                </a:solidFill>
                <a:latin typeface="Times New Roman"/>
              </a:rPr>
              <a:t>Школа доброжелательных отношений = </a:t>
            </a:r>
            <a:br>
              <a:rPr sz="4000"/>
            </a:br>
            <a:r>
              <a:rPr b="1" lang="ru-RU" sz="4000" spc="-1" strike="noStrike">
                <a:solidFill>
                  <a:schemeClr val="dk2"/>
                </a:solidFill>
                <a:latin typeface="Times New Roman"/>
              </a:rPr>
              <a:t>Школа партнерства </a:t>
            </a:r>
            <a:br>
              <a:rPr sz="4000"/>
            </a:br>
            <a:r>
              <a:rPr b="1" lang="ru-RU" sz="4000" spc="-1" strike="noStrike">
                <a:solidFill>
                  <a:schemeClr val="dk2"/>
                </a:solidFill>
                <a:latin typeface="Times New Roman"/>
              </a:rPr>
              <a:t>(</a:t>
            </a:r>
            <a:r>
              <a:rPr b="1" lang="ru-RU" sz="2700" spc="-1" strike="noStrike">
                <a:solidFill>
                  <a:schemeClr val="dk2"/>
                </a:solidFill>
                <a:latin typeface="Times New Roman"/>
              </a:rPr>
              <a:t>МАОУ «Школа агробизнестехнологий» г. Перми)</a:t>
            </a:r>
            <a:br>
              <a:rPr sz="2700"/>
            </a:br>
            <a:br>
              <a:rPr sz="2490"/>
            </a:br>
            <a:endParaRPr b="0" lang="ru-RU" sz="27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4556520" y="4634640"/>
            <a:ext cx="7612920" cy="220536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t">
            <a:normAutofit/>
          </a:bodyPr>
          <a:p>
            <a:pPr indent="0" algn="ctr" defTabSz="1008000">
              <a:lnSpc>
                <a:spcPct val="90000"/>
              </a:lnSpc>
              <a:spcBef>
                <a:spcPts val="320"/>
              </a:spcBef>
              <a:buNone/>
              <a:tabLst>
                <a:tab algn="l" pos="0"/>
              </a:tabLst>
            </a:pPr>
            <a:r>
              <a:rPr b="0" lang="ru-RU" sz="1600" spc="-1" strike="noStrike">
                <a:solidFill>
                  <a:schemeClr val="dk1"/>
                </a:solidFill>
                <a:latin typeface="Times New Roman"/>
              </a:rPr>
              <a:t>Носкова Ирина Николаевна, </a:t>
            </a:r>
            <a:endParaRPr b="0" lang="ru-RU" sz="1600" spc="-1" strike="noStrike">
              <a:solidFill>
                <a:srgbClr val="000000"/>
              </a:solidFill>
              <a:latin typeface="Open Sans"/>
            </a:endParaRPr>
          </a:p>
          <a:p>
            <a:pPr indent="0" algn="ctr" defTabSz="1008000">
              <a:lnSpc>
                <a:spcPct val="90000"/>
              </a:lnSpc>
              <a:spcBef>
                <a:spcPts val="320"/>
              </a:spcBef>
              <a:buNone/>
              <a:tabLst>
                <a:tab algn="l" pos="0"/>
              </a:tabLst>
            </a:pPr>
            <a:r>
              <a:rPr b="0" lang="ru-RU" sz="1600" spc="-1" strike="noStrike">
                <a:solidFill>
                  <a:schemeClr val="dk1"/>
                </a:solidFill>
                <a:latin typeface="Times New Roman"/>
              </a:rPr>
              <a:t>директор МАОУ «Школа агробизнестехнологий» г. Перми;</a:t>
            </a:r>
            <a:endParaRPr b="0" lang="ru-RU" sz="1600" spc="-1" strike="noStrike">
              <a:solidFill>
                <a:srgbClr val="000000"/>
              </a:solidFill>
              <a:latin typeface="Open Sans"/>
            </a:endParaRPr>
          </a:p>
          <a:p>
            <a:pPr indent="0" algn="ctr" defTabSz="1008000">
              <a:lnSpc>
                <a:spcPct val="90000"/>
              </a:lnSpc>
              <a:spcBef>
                <a:spcPts val="99"/>
              </a:spcBef>
              <a:buNone/>
              <a:tabLst>
                <a:tab algn="l" pos="0"/>
              </a:tabLst>
            </a:pPr>
            <a:endParaRPr b="0" lang="ru-RU" sz="500" spc="-1" strike="noStrike">
              <a:solidFill>
                <a:srgbClr val="000000"/>
              </a:solidFill>
              <a:latin typeface="Open Sans"/>
            </a:endParaRPr>
          </a:p>
          <a:p>
            <a:pPr indent="0" algn="ctr" defTabSz="1008000">
              <a:lnSpc>
                <a:spcPct val="90000"/>
              </a:lnSpc>
              <a:spcBef>
                <a:spcPts val="320"/>
              </a:spcBef>
              <a:buNone/>
              <a:tabLst>
                <a:tab algn="l" pos="0"/>
              </a:tabLst>
            </a:pPr>
            <a:r>
              <a:rPr b="0" lang="ru-RU" sz="1600" spc="-1" strike="noStrike">
                <a:solidFill>
                  <a:schemeClr val="dk1"/>
                </a:solidFill>
                <a:latin typeface="Times New Roman"/>
              </a:rPr>
              <a:t>Тарасова Елена Евгеньевна, </a:t>
            </a:r>
            <a:endParaRPr b="0" lang="ru-RU" sz="1600" spc="-1" strike="noStrike">
              <a:solidFill>
                <a:srgbClr val="000000"/>
              </a:solidFill>
              <a:latin typeface="Open Sans"/>
            </a:endParaRPr>
          </a:p>
          <a:p>
            <a:pPr indent="0" algn="ctr" defTabSz="1008000">
              <a:lnSpc>
                <a:spcPct val="90000"/>
              </a:lnSpc>
              <a:spcBef>
                <a:spcPts val="320"/>
              </a:spcBef>
              <a:buNone/>
              <a:tabLst>
                <a:tab algn="l" pos="0"/>
              </a:tabLst>
            </a:pPr>
            <a:r>
              <a:rPr b="0" lang="ru-RU" sz="1600" spc="-1" strike="noStrike">
                <a:solidFill>
                  <a:schemeClr val="dk1"/>
                </a:solidFill>
                <a:latin typeface="Times New Roman"/>
              </a:rPr>
              <a:t>заместитель директора МАОУ «Школа агробизнестехнологий» г. Перми;</a:t>
            </a:r>
            <a:endParaRPr b="0" lang="ru-RU" sz="1600" spc="-1" strike="noStrike">
              <a:solidFill>
                <a:srgbClr val="000000"/>
              </a:solidFill>
              <a:latin typeface="Open Sans"/>
            </a:endParaRPr>
          </a:p>
          <a:p>
            <a:pPr indent="0" algn="ctr" defTabSz="1008000">
              <a:lnSpc>
                <a:spcPct val="90000"/>
              </a:lnSpc>
              <a:spcBef>
                <a:spcPts val="320"/>
              </a:spcBef>
              <a:buNone/>
              <a:tabLst>
                <a:tab algn="l" pos="0"/>
              </a:tabLst>
            </a:pPr>
            <a:r>
              <a:rPr b="0" lang="ru-RU" sz="1600" spc="-1" strike="noStrike">
                <a:solidFill>
                  <a:schemeClr val="dk1"/>
                </a:solidFill>
                <a:latin typeface="Times New Roman"/>
              </a:rPr>
              <a:t>Шеин Евгений Александрович, </a:t>
            </a:r>
            <a:endParaRPr b="0" lang="ru-RU" sz="1600" spc="-1" strike="noStrike">
              <a:solidFill>
                <a:srgbClr val="000000"/>
              </a:solidFill>
              <a:latin typeface="Open Sans"/>
            </a:endParaRPr>
          </a:p>
          <a:p>
            <a:pPr indent="0" algn="ctr" defTabSz="1008000">
              <a:lnSpc>
                <a:spcPct val="90000"/>
              </a:lnSpc>
              <a:spcBef>
                <a:spcPts val="320"/>
              </a:spcBef>
              <a:buNone/>
              <a:tabLst>
                <a:tab algn="l" pos="0"/>
              </a:tabLst>
            </a:pPr>
            <a:r>
              <a:rPr b="0" lang="ru-RU" sz="1600" spc="-1" strike="noStrike">
                <a:solidFill>
                  <a:schemeClr val="dk1"/>
                </a:solidFill>
                <a:latin typeface="Times New Roman"/>
              </a:rPr>
              <a:t>заместитель директора МАОУ «Школа агробизнестехнологий» г. Перми.</a:t>
            </a:r>
            <a:endParaRPr b="0" lang="ru-RU" sz="1600" spc="-1" strike="noStrike">
              <a:solidFill>
                <a:srgbClr val="000000"/>
              </a:solidFill>
              <a:latin typeface="Open Sans"/>
            </a:endParaRPr>
          </a:p>
          <a:p>
            <a:pPr indent="0" algn="ctr" defTabSz="1008000">
              <a:lnSpc>
                <a:spcPct val="90000"/>
              </a:lnSpc>
              <a:spcBef>
                <a:spcPts val="320"/>
              </a:spcBef>
              <a:buNone/>
              <a:tabLst>
                <a:tab algn="l" pos="0"/>
              </a:tabLst>
            </a:pPr>
            <a:r>
              <a:rPr b="0" lang="ru-RU" sz="1600" spc="-1" strike="noStrike">
                <a:solidFill>
                  <a:schemeClr val="dk1"/>
                </a:solidFill>
                <a:latin typeface="Times New Roman"/>
              </a:rPr>
              <a:t>Проектная команда МАОУ «Школа агробизнестехнологий» г. Перми.</a:t>
            </a:r>
            <a:endParaRPr b="0" lang="ru-RU" sz="1600" spc="-1" strike="noStrike">
              <a:solidFill>
                <a:srgbClr val="000000"/>
              </a:solidFill>
              <a:latin typeface="Open Sans"/>
            </a:endParaRPr>
          </a:p>
          <a:p>
            <a:pPr indent="0" algn="ctr" defTabSz="1008000">
              <a:lnSpc>
                <a:spcPct val="90000"/>
              </a:lnSpc>
              <a:spcBef>
                <a:spcPts val="320"/>
              </a:spcBef>
              <a:buNone/>
              <a:tabLst>
                <a:tab algn="l" pos="0"/>
              </a:tabLst>
            </a:pPr>
            <a:endParaRPr b="0" lang="ru-RU" sz="1600" spc="-1" strike="noStrike">
              <a:solidFill>
                <a:srgbClr val="000000"/>
              </a:solidFill>
              <a:latin typeface="Open Sans"/>
            </a:endParaRPr>
          </a:p>
          <a:p>
            <a:pPr indent="0" algn="ctr" defTabSz="1008000">
              <a:lnSpc>
                <a:spcPct val="90000"/>
              </a:lnSpc>
              <a:spcBef>
                <a:spcPts val="320"/>
              </a:spcBef>
              <a:buNone/>
              <a:tabLst>
                <a:tab algn="l" pos="0"/>
              </a:tabLst>
            </a:pPr>
            <a:endParaRPr b="0" lang="ru-RU" sz="1600" spc="-1" strike="noStrike">
              <a:solidFill>
                <a:srgbClr val="000000"/>
              </a:solidFill>
              <a:latin typeface="Open Sans"/>
            </a:endParaRPr>
          </a:p>
          <a:p>
            <a:pPr indent="0" algn="ctr" defTabSz="1008000">
              <a:lnSpc>
                <a:spcPct val="9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49" name="Нижний колонтитул 6"/>
          <p:cNvSpPr/>
          <p:nvPr/>
        </p:nvSpPr>
        <p:spPr>
          <a:xfrm>
            <a:off x="4935240" y="6292800"/>
            <a:ext cx="3310560" cy="3639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1008000">
              <a:lnSpc>
                <a:spcPct val="100000"/>
              </a:lnSpc>
            </a:pPr>
            <a:endParaRPr b="0" lang="ru-RU" sz="1200" spc="-1" strike="noStrike">
              <a:solidFill>
                <a:srgbClr val="898989"/>
              </a:solidFill>
              <a:latin typeface="Calibri"/>
            </a:endParaRPr>
          </a:p>
        </p:txBody>
      </p:sp>
      <p:sp>
        <p:nvSpPr>
          <p:cNvPr id="50" name="Прямоугольник 1"/>
          <p:cNvSpPr/>
          <p:nvPr/>
        </p:nvSpPr>
        <p:spPr>
          <a:xfrm>
            <a:off x="4487040" y="3349080"/>
            <a:ext cx="6157800" cy="69804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 defTabSz="1008000">
              <a:lnSpc>
                <a:spcPct val="100000"/>
              </a:lnSpc>
            </a:pPr>
            <a:r>
              <a:rPr b="0" lang="ru-RU" sz="2000" spc="-1" strike="noStrike">
                <a:solidFill>
                  <a:srgbClr val="666666"/>
                </a:solidFill>
                <a:latin typeface="Times New Roman"/>
              </a:rPr>
              <a:t>«Мы не можем управлять ветром, но мы можем управлять парусами»</a:t>
            </a:r>
            <a:endParaRPr b="0" lang="ru-RU" sz="20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1" name="Прямоугольник 6"/>
          <p:cNvSpPr/>
          <p:nvPr/>
        </p:nvSpPr>
        <p:spPr>
          <a:xfrm>
            <a:off x="0" y="0"/>
            <a:ext cx="12169440" cy="6840000"/>
          </a:xfrm>
          <a:prstGeom prst="rect">
            <a:avLst/>
          </a:prstGeom>
          <a:noFill/>
          <a:ln w="76200">
            <a:solidFill>
              <a:srgbClr val="339933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00800" rIns="100800" tIns="50400" bIns="50400" anchor="ctr">
            <a:noAutofit/>
          </a:bodyPr>
          <a:p>
            <a:pPr algn="ctr" defTabSz="1008000">
              <a:lnSpc>
                <a:spcPct val="100000"/>
              </a:lnSpc>
            </a:pPr>
            <a:endParaRPr b="0" lang="ru-RU" sz="2000" spc="-1" strike="noStrike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52" name="Picture 2" descr=""/>
          <p:cNvPicPr/>
          <p:nvPr/>
        </p:nvPicPr>
        <p:blipFill>
          <a:blip r:embed="rId1"/>
          <a:srcRect l="16936" t="0" r="15409" b="0"/>
          <a:stretch/>
        </p:blipFill>
        <p:spPr>
          <a:xfrm>
            <a:off x="226800" y="276840"/>
            <a:ext cx="1785600" cy="1631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/>
          </p:nvPr>
        </p:nvSpPr>
        <p:spPr>
          <a:xfrm>
            <a:off x="1908360" y="180000"/>
            <a:ext cx="9988920" cy="590436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t">
            <a:normAutofit/>
          </a:bodyPr>
          <a:p>
            <a:pPr marL="109440" indent="0" defTabSz="1008000">
              <a:lnSpc>
                <a:spcPct val="100000"/>
              </a:lnSpc>
              <a:spcBef>
                <a:spcPts val="720"/>
              </a:spcBef>
              <a:buNone/>
              <a:tabLst>
                <a:tab algn="l" pos="0"/>
              </a:tabLst>
            </a:pPr>
            <a:r>
              <a:rPr b="1" lang="ru-RU" sz="3600" spc="-1" strike="noStrike">
                <a:solidFill>
                  <a:schemeClr val="dk2"/>
                </a:solidFill>
                <a:latin typeface="Times New Roman"/>
              </a:rPr>
              <a:t>Задача 4: </a:t>
            </a: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Развитие органов самоуправления, активизация органов соуправления,  общественного управления.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2"/>
                </a:solidFill>
                <a:latin typeface="Times New Roman"/>
              </a:rPr>
              <a:t>Мероприятия по решению задачи: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1. Разработка и внесение изменений в НПА.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2. Повышение мотивации через проведение единых ДРК (дней регулировки и коррекции).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3. Делегирование полномочий  представления школы в мероприятиях разного уровня.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4. Организация  самостоятельной деятельности  в рамках компетенций. 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</p:txBody>
      </p:sp>
      <p:pic>
        <p:nvPicPr>
          <p:cNvPr id="88" name="Picture 4" descr="Картинки по запросу задачи проекта"/>
          <p:cNvPicPr/>
          <p:nvPr/>
        </p:nvPicPr>
        <p:blipFill>
          <a:blip r:embed="rId1"/>
          <a:stretch/>
        </p:blipFill>
        <p:spPr>
          <a:xfrm>
            <a:off x="30600" y="5148360"/>
            <a:ext cx="2012040" cy="1506960"/>
          </a:xfrm>
          <a:prstGeom prst="rect">
            <a:avLst/>
          </a:prstGeom>
          <a:ln w="9525">
            <a:noFill/>
          </a:ln>
        </p:spPr>
      </p:pic>
      <p:sp>
        <p:nvSpPr>
          <p:cNvPr id="89" name="Прямоугольник 4"/>
          <p:cNvSpPr/>
          <p:nvPr/>
        </p:nvSpPr>
        <p:spPr>
          <a:xfrm>
            <a:off x="0" y="0"/>
            <a:ext cx="12169440" cy="6840000"/>
          </a:xfrm>
          <a:prstGeom prst="rect">
            <a:avLst/>
          </a:prstGeom>
          <a:noFill/>
          <a:ln w="76200">
            <a:solidFill>
              <a:srgbClr val="339933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00800" rIns="100800" tIns="50400" bIns="50400" anchor="ctr">
            <a:noAutofit/>
          </a:bodyPr>
          <a:p>
            <a:pPr algn="ctr" defTabSz="1008000">
              <a:lnSpc>
                <a:spcPct val="100000"/>
              </a:lnSpc>
            </a:pPr>
            <a:endParaRPr b="0" lang="ru-RU" sz="2000" spc="-1" strike="noStrike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90" name="Picture 2" descr=""/>
          <p:cNvPicPr/>
          <p:nvPr/>
        </p:nvPicPr>
        <p:blipFill>
          <a:blip r:embed="rId2"/>
          <a:srcRect l="16936" t="0" r="15409" b="0"/>
          <a:stretch/>
        </p:blipFill>
        <p:spPr>
          <a:xfrm>
            <a:off x="84240" y="73440"/>
            <a:ext cx="1785600" cy="1631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941400" y="276840"/>
            <a:ext cx="10952280" cy="113976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ctr">
            <a:normAutofit/>
          </a:bodyPr>
          <a:p>
            <a:pPr indent="0" algn="r" defTabSz="1008000">
              <a:lnSpc>
                <a:spcPct val="100000"/>
              </a:lnSpc>
              <a:buNone/>
            </a:pPr>
            <a:r>
              <a:rPr b="1" lang="ru-RU" sz="3400" spc="-1" strike="noStrike">
                <a:solidFill>
                  <a:schemeClr val="dk2"/>
                </a:solidFill>
                <a:latin typeface="Times New Roman"/>
              </a:rPr>
              <a:t>Какой должна быть «доброжелательная школа»?</a:t>
            </a:r>
            <a:endParaRPr b="0" lang="ru-RU" sz="3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608400" y="2491560"/>
            <a:ext cx="4833000" cy="361872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t">
            <a:noAutofit/>
          </a:bodyPr>
          <a:p>
            <a:pPr marL="378000" indent="-378000" defTabSz="100800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3500" spc="-1" strike="noStrike">
                <a:solidFill>
                  <a:schemeClr val="dk1"/>
                </a:solidFill>
                <a:latin typeface="Calibri"/>
              </a:rPr>
              <a:t>Видео Дети</a:t>
            </a: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  <a:p>
            <a:pPr marL="378000" indent="-378000" defTabSz="1008000">
              <a:lnSpc>
                <a:spcPct val="100000"/>
              </a:lnSpc>
              <a:spcBef>
                <a:spcPts val="700"/>
              </a:spcBef>
              <a:buNone/>
              <a:tabLst>
                <a:tab algn="l" pos="0"/>
              </a:tabLst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  <a:p>
            <a:pPr marL="378000" indent="-378000" defTabSz="1008000">
              <a:lnSpc>
                <a:spcPct val="100000"/>
              </a:lnSpc>
              <a:spcBef>
                <a:spcPts val="700"/>
              </a:spcBef>
              <a:buNone/>
              <a:tabLst>
                <a:tab algn="l" pos="0"/>
              </a:tabLst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  <a:p>
            <a:pPr indent="0" defTabSz="1008000">
              <a:lnSpc>
                <a:spcPct val="100000"/>
              </a:lnSpc>
              <a:spcBef>
                <a:spcPts val="700"/>
              </a:spcBef>
              <a:buNone/>
              <a:tabLst>
                <a:tab algn="l" pos="0"/>
              </a:tabLst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pic>
        <p:nvPicPr>
          <p:cNvPr id="93" name="Picture 2" descr=""/>
          <p:cNvPicPr/>
          <p:nvPr/>
        </p:nvPicPr>
        <p:blipFill>
          <a:blip r:embed="rId1"/>
          <a:srcRect l="16936" t="0" r="15409" b="0"/>
          <a:stretch/>
        </p:blipFill>
        <p:spPr>
          <a:xfrm>
            <a:off x="226800" y="276840"/>
            <a:ext cx="1785600" cy="1631880"/>
          </a:xfrm>
          <a:prstGeom prst="rect">
            <a:avLst/>
          </a:prstGeom>
          <a:ln w="0">
            <a:noFill/>
          </a:ln>
        </p:spPr>
      </p:pic>
      <p:sp>
        <p:nvSpPr>
          <p:cNvPr id="94" name="Содержимое 2"/>
          <p:cNvSpPr/>
          <p:nvPr/>
        </p:nvSpPr>
        <p:spPr>
          <a:xfrm>
            <a:off x="6084720" y="2562840"/>
            <a:ext cx="4833000" cy="361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00800" rIns="100800" tIns="50400" bIns="50400" anchor="t">
            <a:normAutofit/>
          </a:bodyPr>
          <a:p>
            <a:pPr marL="378000" indent="-378000" defTabSz="100800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3500" spc="-1" strike="noStrike">
                <a:solidFill>
                  <a:schemeClr val="dk1"/>
                </a:solidFill>
                <a:latin typeface="Calibri"/>
              </a:rPr>
              <a:t>Видео Родители </a:t>
            </a:r>
            <a:endParaRPr b="0" lang="ru-RU" sz="3500" spc="-1" strike="noStrike">
              <a:solidFill>
                <a:srgbClr val="000000"/>
              </a:solidFill>
              <a:latin typeface="Open Sans"/>
            </a:endParaRPr>
          </a:p>
          <a:p>
            <a:pPr defTabSz="1008000">
              <a:lnSpc>
                <a:spcPct val="100000"/>
              </a:lnSpc>
              <a:spcBef>
                <a:spcPts val="700"/>
              </a:spcBef>
            </a:pPr>
            <a:endParaRPr b="0" lang="ru-RU" sz="3500" spc="-1" strike="noStrike">
              <a:solidFill>
                <a:srgbClr val="000000"/>
              </a:solidFill>
              <a:latin typeface="Open Sans"/>
            </a:endParaRPr>
          </a:p>
          <a:p>
            <a:pPr defTabSz="1008000">
              <a:lnSpc>
                <a:spcPct val="100000"/>
              </a:lnSpc>
              <a:spcBef>
                <a:spcPts val="700"/>
              </a:spcBef>
            </a:pPr>
            <a:endParaRPr b="0" lang="ru-RU" sz="3500" spc="-1" strike="noStrike">
              <a:solidFill>
                <a:srgbClr val="000000"/>
              </a:solidFill>
              <a:latin typeface="Open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08400" y="273960"/>
            <a:ext cx="10952280" cy="113976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ctr">
            <a:noAutofit/>
          </a:bodyPr>
          <a:p>
            <a:pPr indent="0">
              <a:buNone/>
            </a:pPr>
            <a:endParaRPr b="0" lang="ru-RU" sz="4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/>
          </p:nvPr>
        </p:nvSpPr>
        <p:spPr>
          <a:xfrm>
            <a:off x="608400" y="1596240"/>
            <a:ext cx="10952280" cy="451404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t">
            <a:noAutofit/>
          </a:bodyPr>
          <a:p>
            <a:pPr marL="378000" indent="-378000" defTabSz="1008000"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Arial"/>
              <a:buChar char="•"/>
            </a:pPr>
            <a:r>
              <a:rPr b="1" lang="ru-RU" sz="3600" spc="-1" strike="noStrike">
                <a:solidFill>
                  <a:schemeClr val="dk1"/>
                </a:solidFill>
                <a:latin typeface="Times New Roman"/>
              </a:rPr>
              <a:t>Создание системы детского наставничества (ноябрь 2022 г.)</a:t>
            </a:r>
            <a:endParaRPr b="0" lang="ru-RU" sz="3600" spc="-1" strike="noStrike">
              <a:solidFill>
                <a:schemeClr val="dk1"/>
              </a:solidFill>
              <a:latin typeface="Calibri"/>
            </a:endParaRPr>
          </a:p>
          <a:p>
            <a:pPr indent="0" defTabSz="1008000">
              <a:lnSpc>
                <a:spcPct val="100000"/>
              </a:lnSpc>
              <a:spcBef>
                <a:spcPts val="700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/>
          </p:nvPr>
        </p:nvSpPr>
        <p:spPr>
          <a:xfrm>
            <a:off x="1908360" y="180000"/>
            <a:ext cx="9988920" cy="590436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t">
            <a:normAutofit/>
          </a:bodyPr>
          <a:p>
            <a:pPr marL="109440" indent="0" defTabSz="1008000">
              <a:lnSpc>
                <a:spcPct val="100000"/>
              </a:lnSpc>
              <a:spcBef>
                <a:spcPts val="720"/>
              </a:spcBef>
              <a:buNone/>
              <a:tabLst>
                <a:tab algn="l" pos="0"/>
              </a:tabLst>
            </a:pPr>
            <a:r>
              <a:rPr b="1" lang="ru-RU" sz="3600" spc="-1" strike="noStrike">
                <a:solidFill>
                  <a:schemeClr val="dk2"/>
                </a:solidFill>
                <a:latin typeface="Times New Roman"/>
              </a:rPr>
              <a:t>Задача 4: </a:t>
            </a:r>
            <a:r>
              <a:rPr b="0" lang="ru-RU" sz="3600" spc="-1" strike="noStrike">
                <a:solidFill>
                  <a:schemeClr val="dk1"/>
                </a:solidFill>
                <a:latin typeface="Times New Roman"/>
              </a:rPr>
              <a:t> </a:t>
            </a: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Организовать методическую помощь по выявляемым профессиональным затруднениям педагогов в вопросах технологий преподавания с позиции создания ситуации успеха, доверия, бесконфликтного общения через организацию профессионального обучения, тренингов, круглых столов, вебинаров.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2"/>
                </a:solidFill>
                <a:latin typeface="Times New Roman"/>
              </a:rPr>
              <a:t>Мероприятия по решению задачи: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623520" indent="-514440" defTabSz="1008000">
              <a:lnSpc>
                <a:spcPct val="100000"/>
              </a:lnSpc>
              <a:spcBef>
                <a:spcPts val="519"/>
              </a:spcBef>
              <a:buClr>
                <a:srgbClr val="000000"/>
              </a:buClr>
              <a:buFont typeface="Arial"/>
              <a:buAutoNum type="arabicPeriod"/>
              <a:tabLst>
                <a:tab algn="l" pos="0"/>
              </a:tabLst>
            </a:pPr>
            <a:r>
              <a:rPr b="1" lang="ru-RU" sz="2600" spc="-1" strike="noStrike">
                <a:solidFill>
                  <a:schemeClr val="dk1"/>
                </a:solidFill>
                <a:latin typeface="Times New Roman"/>
              </a:rPr>
              <a:t>Организация КПК по проблемным линиям (постоянно)</a:t>
            </a:r>
            <a:endParaRPr b="0" lang="ru-RU" sz="2600" spc="-1" strike="noStrike">
              <a:solidFill>
                <a:schemeClr val="dk1"/>
              </a:solidFill>
              <a:latin typeface="Calibri"/>
            </a:endParaRPr>
          </a:p>
          <a:p>
            <a:pPr marL="623520" indent="-514440" defTabSz="1008000">
              <a:lnSpc>
                <a:spcPct val="100000"/>
              </a:lnSpc>
              <a:spcBef>
                <a:spcPts val="519"/>
              </a:spcBef>
              <a:buClr>
                <a:srgbClr val="000000"/>
              </a:buClr>
              <a:buFont typeface="Arial"/>
              <a:buAutoNum type="arabicPeriod"/>
              <a:tabLst>
                <a:tab algn="l" pos="0"/>
              </a:tabLst>
            </a:pPr>
            <a:r>
              <a:rPr b="1" lang="ru-RU" sz="2600" spc="-1" strike="noStrike">
                <a:solidFill>
                  <a:schemeClr val="dk1"/>
                </a:solidFill>
                <a:latin typeface="Times New Roman"/>
              </a:rPr>
              <a:t>Внедрение системы «перевернутого наставничества» (сентябрь 2022 г.)</a:t>
            </a:r>
            <a:endParaRPr b="0" lang="ru-RU" sz="2600" spc="-1" strike="noStrike">
              <a:solidFill>
                <a:schemeClr val="dk1"/>
              </a:solidFill>
              <a:latin typeface="Calibri"/>
            </a:endParaRPr>
          </a:p>
          <a:p>
            <a:pPr indent="0" defTabSz="1008000">
              <a:lnSpc>
                <a:spcPct val="100000"/>
              </a:lnSpc>
              <a:spcBef>
                <a:spcPts val="519"/>
              </a:spcBef>
              <a:buNone/>
              <a:tabLst>
                <a:tab algn="l" pos="0"/>
              </a:tabLst>
            </a:pPr>
            <a:endParaRPr b="0" lang="ru-RU" sz="2600" spc="-1" strike="noStrike">
              <a:solidFill>
                <a:schemeClr val="dk1"/>
              </a:solidFill>
              <a:latin typeface="Calibri"/>
            </a:endParaRPr>
          </a:p>
        </p:txBody>
      </p:sp>
      <p:pic>
        <p:nvPicPr>
          <p:cNvPr id="98" name="Picture 4" descr="Картинки по запросу задачи проекта"/>
          <p:cNvPicPr/>
          <p:nvPr/>
        </p:nvPicPr>
        <p:blipFill>
          <a:blip r:embed="rId1"/>
          <a:stretch/>
        </p:blipFill>
        <p:spPr>
          <a:xfrm>
            <a:off x="30600" y="5148360"/>
            <a:ext cx="2012040" cy="1506960"/>
          </a:xfrm>
          <a:prstGeom prst="rect">
            <a:avLst/>
          </a:prstGeom>
          <a:ln w="9525">
            <a:noFill/>
          </a:ln>
        </p:spPr>
      </p:pic>
      <p:sp>
        <p:nvSpPr>
          <p:cNvPr id="99" name="Прямоугольник 4"/>
          <p:cNvSpPr/>
          <p:nvPr/>
        </p:nvSpPr>
        <p:spPr>
          <a:xfrm>
            <a:off x="0" y="0"/>
            <a:ext cx="12169440" cy="6840000"/>
          </a:xfrm>
          <a:prstGeom prst="rect">
            <a:avLst/>
          </a:prstGeom>
          <a:noFill/>
          <a:ln w="76200">
            <a:solidFill>
              <a:srgbClr val="339933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00800" rIns="100800" tIns="50400" bIns="50400" anchor="ctr">
            <a:noAutofit/>
          </a:bodyPr>
          <a:p>
            <a:pPr algn="ctr" defTabSz="1008000">
              <a:lnSpc>
                <a:spcPct val="100000"/>
              </a:lnSpc>
            </a:pPr>
            <a:endParaRPr b="0" lang="ru-RU" sz="2000" spc="-1" strike="noStrike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00" name="Picture 2" descr=""/>
          <p:cNvPicPr/>
          <p:nvPr/>
        </p:nvPicPr>
        <p:blipFill>
          <a:blip r:embed="rId2"/>
          <a:srcRect l="16936" t="0" r="15409" b="0"/>
          <a:stretch/>
        </p:blipFill>
        <p:spPr>
          <a:xfrm>
            <a:off x="84240" y="73440"/>
            <a:ext cx="1785600" cy="1631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2215080" y="1028880"/>
            <a:ext cx="9328680" cy="443952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ctr">
            <a:noAutofit/>
          </a:bodyPr>
          <a:p>
            <a:pPr indent="0" defTabSz="1008000">
              <a:lnSpc>
                <a:spcPct val="100000"/>
              </a:lnSpc>
              <a:buNone/>
            </a:pPr>
            <a:r>
              <a:rPr b="0" lang="ru-RU" sz="3200" spc="-1" strike="noStrike">
                <a:solidFill>
                  <a:schemeClr val="dk1"/>
                </a:solidFill>
                <a:latin typeface="Times New Roman"/>
              </a:rPr>
              <a:t>при всех предпринимаемых мерах формирования доброжелательного образовательного пространства  не обеспечен желаемый уровень    установления партнерских отношений между  всеми участниками образовательного процесса.</a:t>
            </a: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4" name="Прямоугольник 11"/>
          <p:cNvSpPr/>
          <p:nvPr/>
        </p:nvSpPr>
        <p:spPr>
          <a:xfrm>
            <a:off x="0" y="0"/>
            <a:ext cx="12169440" cy="6840000"/>
          </a:xfrm>
          <a:prstGeom prst="rect">
            <a:avLst/>
          </a:prstGeom>
          <a:noFill/>
          <a:ln w="76200">
            <a:solidFill>
              <a:srgbClr val="339933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00800" rIns="100800" tIns="50400" bIns="50400" anchor="ctr">
            <a:noAutofit/>
          </a:bodyPr>
          <a:p>
            <a:pPr algn="ctr" defTabSz="1008000">
              <a:lnSpc>
                <a:spcPct val="100000"/>
              </a:lnSpc>
            </a:pPr>
            <a:endParaRPr b="0" lang="ru-RU" sz="20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55" name="Заголовок 1"/>
          <p:cNvSpPr/>
          <p:nvPr/>
        </p:nvSpPr>
        <p:spPr>
          <a:xfrm>
            <a:off x="2513160" y="252000"/>
            <a:ext cx="7786440" cy="524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00800" rIns="100800" tIns="50400" bIns="50400" anchor="ctr">
            <a:normAutofit fontScale="71454"/>
          </a:bodyPr>
          <a:p>
            <a:pPr marL="109440" algn="ctr" defTabSz="100800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1" lang="ru-RU" sz="4000" spc="-1" strike="noStrike">
                <a:solidFill>
                  <a:schemeClr val="dk2"/>
                </a:solidFill>
                <a:latin typeface="Times New Roman"/>
              </a:rPr>
              <a:t>Проблема:</a:t>
            </a:r>
            <a:endParaRPr b="0" lang="ru-RU" sz="4000" spc="-1" strike="noStrike">
              <a:solidFill>
                <a:srgbClr val="000000"/>
              </a:solidFill>
              <a:latin typeface="Open Sans"/>
            </a:endParaRPr>
          </a:p>
        </p:txBody>
      </p:sp>
      <p:pic>
        <p:nvPicPr>
          <p:cNvPr id="56" name="Picture 2" descr=""/>
          <p:cNvPicPr/>
          <p:nvPr/>
        </p:nvPicPr>
        <p:blipFill>
          <a:blip r:embed="rId1"/>
          <a:srcRect l="16936" t="0" r="15409" b="0"/>
          <a:stretch/>
        </p:blipFill>
        <p:spPr>
          <a:xfrm>
            <a:off x="226800" y="276840"/>
            <a:ext cx="1785600" cy="1631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Рисунок 5" descr=""/>
          <p:cNvPicPr/>
          <p:nvPr/>
        </p:nvPicPr>
        <p:blipFill>
          <a:blip r:embed="rId1"/>
          <a:stretch/>
        </p:blipFill>
        <p:spPr>
          <a:xfrm>
            <a:off x="9562680" y="4788360"/>
            <a:ext cx="2606760" cy="2052000"/>
          </a:xfrm>
          <a:prstGeom prst="rect">
            <a:avLst/>
          </a:prstGeom>
          <a:ln w="9525">
            <a:noFill/>
          </a:ln>
        </p:spPr>
      </p:pic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2484360" y="0"/>
            <a:ext cx="7704360" cy="89964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ctr">
            <a:normAutofit/>
          </a:bodyPr>
          <a:p>
            <a:pPr marL="109440" indent="0" algn="ctr" defTabSz="1008000">
              <a:lnSpc>
                <a:spcPct val="100000"/>
              </a:lnSpc>
              <a:spcBef>
                <a:spcPts val="799"/>
              </a:spcBef>
              <a:buNone/>
            </a:pPr>
            <a:r>
              <a:rPr b="1" lang="ru-RU" sz="4000" spc="-1" strike="noStrike">
                <a:solidFill>
                  <a:schemeClr val="dk2"/>
                </a:solidFill>
                <a:latin typeface="Times New Roman"/>
              </a:rPr>
              <a:t>Цель:</a:t>
            </a:r>
            <a:endParaRPr b="0" lang="ru-RU" sz="4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1727280" y="777240"/>
            <a:ext cx="8904960" cy="552096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t">
            <a:normAutofit/>
          </a:bodyPr>
          <a:p>
            <a:pPr marL="378000" indent="-378000" defTabSz="10080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r>
              <a:rPr b="0" lang="ru-RU" sz="3200" spc="-1" strike="noStrike">
                <a:solidFill>
                  <a:schemeClr val="dk1"/>
                </a:solidFill>
                <a:latin typeface="Calibri"/>
              </a:rPr>
              <a:t>	</a:t>
            </a:r>
            <a:r>
              <a:rPr b="0" lang="ru-RU" sz="3200" spc="-1" strike="noStrike">
                <a:solidFill>
                  <a:schemeClr val="dk1"/>
                </a:solidFill>
                <a:latin typeface="Times New Roman"/>
              </a:rPr>
              <a:t>Внесение изменений в существующую модель образовательных отношений, способствующих воспитанию конструктивных коммуникативных навыков общения , выстраиванию партнерских отношений между всеми участниками образовательных отношений.</a:t>
            </a: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  <a:p>
            <a:pPr marL="378000" indent="-378000" algn="just" defTabSz="10080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  <a:p>
            <a:pPr indent="0" algn="just" defTabSz="10080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0" name="Прямоугольник 4"/>
          <p:cNvSpPr/>
          <p:nvPr/>
        </p:nvSpPr>
        <p:spPr>
          <a:xfrm>
            <a:off x="0" y="0"/>
            <a:ext cx="12169440" cy="6840000"/>
          </a:xfrm>
          <a:prstGeom prst="rect">
            <a:avLst/>
          </a:prstGeom>
          <a:noFill/>
          <a:ln w="76200">
            <a:solidFill>
              <a:srgbClr val="339933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00800" rIns="100800" tIns="50400" bIns="50400" anchor="ctr">
            <a:noAutofit/>
          </a:bodyPr>
          <a:p>
            <a:pPr algn="ctr" defTabSz="1008000">
              <a:lnSpc>
                <a:spcPct val="100000"/>
              </a:lnSpc>
            </a:pPr>
            <a:endParaRPr b="0" lang="ru-RU" sz="2000" spc="-1" strike="noStrike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61" name="Picture 2" descr=""/>
          <p:cNvPicPr/>
          <p:nvPr/>
        </p:nvPicPr>
        <p:blipFill>
          <a:blip r:embed="rId2"/>
          <a:srcRect l="16936" t="0" r="15409" b="0"/>
          <a:stretch/>
        </p:blipFill>
        <p:spPr>
          <a:xfrm>
            <a:off x="226800" y="276840"/>
            <a:ext cx="1785600" cy="1631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Прямоугольник 4"/>
          <p:cNvSpPr/>
          <p:nvPr/>
        </p:nvSpPr>
        <p:spPr>
          <a:xfrm>
            <a:off x="0" y="0"/>
            <a:ext cx="12169440" cy="6840000"/>
          </a:xfrm>
          <a:prstGeom prst="rect">
            <a:avLst/>
          </a:prstGeom>
          <a:noFill/>
          <a:ln w="76200">
            <a:solidFill>
              <a:srgbClr val="339933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00800" rIns="100800" tIns="50400" bIns="50400" anchor="ctr">
            <a:noAutofit/>
          </a:bodyPr>
          <a:p>
            <a:pPr algn="ctr" defTabSz="1008000">
              <a:lnSpc>
                <a:spcPct val="100000"/>
              </a:lnSpc>
            </a:pPr>
            <a:endParaRPr b="0" lang="ru-RU" sz="20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63" name="Заголовок 1"/>
          <p:cNvSpPr/>
          <p:nvPr/>
        </p:nvSpPr>
        <p:spPr>
          <a:xfrm>
            <a:off x="1188360" y="2916360"/>
            <a:ext cx="10440720" cy="71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00800" rIns="100800" tIns="50400" bIns="50400" anchor="ctr">
            <a:normAutofit/>
          </a:bodyPr>
          <a:p>
            <a:pPr marL="109440" algn="ctr" defTabSz="1008000">
              <a:lnSpc>
                <a:spcPct val="100000"/>
              </a:lnSpc>
              <a:spcBef>
                <a:spcPts val="720"/>
              </a:spcBef>
              <a:tabLst>
                <a:tab algn="l" pos="0"/>
              </a:tabLst>
            </a:pPr>
            <a:endParaRPr b="1" lang="ru-RU" sz="3600" spc="-1" strike="noStrike">
              <a:solidFill>
                <a:schemeClr val="dk2"/>
              </a:solidFill>
              <a:latin typeface="Times New Roman"/>
            </a:endParaRPr>
          </a:p>
        </p:txBody>
      </p:sp>
      <p:sp>
        <p:nvSpPr>
          <p:cNvPr id="64" name="Содержимое 2"/>
          <p:cNvSpPr/>
          <p:nvPr/>
        </p:nvSpPr>
        <p:spPr>
          <a:xfrm>
            <a:off x="1798560" y="1277280"/>
            <a:ext cx="10370880" cy="5095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00800" rIns="100800" tIns="50400" bIns="50400" anchor="t">
            <a:noAutofit/>
          </a:bodyPr>
          <a:p>
            <a:pPr marL="457200" indent="-457200" defTabSz="1008000">
              <a:lnSpc>
                <a:spcPct val="100000"/>
              </a:lnSpc>
              <a:tabLst>
                <a:tab algn="l" pos="0"/>
              </a:tabLst>
            </a:pPr>
            <a:endParaRPr b="0" lang="ru-RU" sz="2400" spc="-1" strike="noStrike">
              <a:solidFill>
                <a:srgbClr val="000000"/>
              </a:solidFill>
              <a:latin typeface="Open Sans"/>
            </a:endParaRPr>
          </a:p>
          <a:p>
            <a:pPr marL="457200" indent="-457200" defTabSz="1008000">
              <a:lnSpc>
                <a:spcPct val="100000"/>
              </a:lnSpc>
              <a:buClr>
                <a:srgbClr val="000000"/>
              </a:buClr>
              <a:buFont typeface="OpenSymbol"/>
              <a:buAutoNum type="arabicPeriod"/>
              <a:tabLst>
                <a:tab algn="l" pos="0"/>
              </a:tabLst>
            </a:pPr>
            <a:r>
              <a:rPr b="0" lang="ru-RU" sz="2400" spc="-1" strike="noStrike">
                <a:solidFill>
                  <a:schemeClr val="dk1"/>
                </a:solidFill>
                <a:latin typeface="Times New Roman"/>
              </a:rPr>
              <a:t>Преобразована деятельность социально-психологической службы и школьной службы примирения. </a:t>
            </a:r>
            <a:endParaRPr b="0" lang="ru-RU" sz="2400" spc="-1" strike="noStrike">
              <a:solidFill>
                <a:srgbClr val="000000"/>
              </a:solidFill>
              <a:latin typeface="Open Sans"/>
            </a:endParaRPr>
          </a:p>
          <a:p>
            <a:pPr marL="457200" indent="-457200" defTabSz="1008000">
              <a:lnSpc>
                <a:spcPct val="100000"/>
              </a:lnSpc>
              <a:buClr>
                <a:srgbClr val="000000"/>
              </a:buClr>
              <a:buFont typeface="OpenSymbol"/>
              <a:buAutoNum type="arabicPeriod"/>
              <a:tabLst>
                <a:tab algn="l" pos="0"/>
              </a:tabLst>
            </a:pPr>
            <a:r>
              <a:rPr b="0" lang="ru-RU" sz="2400" spc="-1" strike="noStrike">
                <a:solidFill>
                  <a:schemeClr val="dk1"/>
                </a:solidFill>
                <a:latin typeface="Times New Roman"/>
              </a:rPr>
              <a:t>Внесены изменения в учебный план, скорректированы программы воспитания классов.</a:t>
            </a:r>
            <a:endParaRPr b="0" lang="ru-RU" sz="2400" spc="-1" strike="noStrike">
              <a:solidFill>
                <a:srgbClr val="000000"/>
              </a:solidFill>
              <a:latin typeface="Open Sans"/>
            </a:endParaRPr>
          </a:p>
          <a:p>
            <a:pPr marL="457200" indent="-457200" defTabSz="1008000">
              <a:lnSpc>
                <a:spcPct val="100000"/>
              </a:lnSpc>
              <a:buClr>
                <a:srgbClr val="000000"/>
              </a:buClr>
              <a:buFont typeface="OpenSymbol"/>
              <a:buAutoNum type="arabicPeriod"/>
              <a:tabLst>
                <a:tab algn="l" pos="0"/>
              </a:tabLst>
            </a:pPr>
            <a:r>
              <a:rPr b="0" lang="ru-RU" sz="2400" spc="-1" strike="noStrike">
                <a:solidFill>
                  <a:schemeClr val="dk1"/>
                </a:solidFill>
                <a:latin typeface="Times New Roman"/>
              </a:rPr>
              <a:t>Повышение степени удовлетворенности родителей, учителей, обучающихся работой образовательного учреждения. </a:t>
            </a:r>
            <a:endParaRPr b="0" lang="ru-RU" sz="2400" spc="-1" strike="noStrike">
              <a:solidFill>
                <a:srgbClr val="000000"/>
              </a:solidFill>
              <a:latin typeface="Open Sans"/>
            </a:endParaRPr>
          </a:p>
          <a:p>
            <a:pPr marL="457200" indent="-457200" defTabSz="1008000">
              <a:lnSpc>
                <a:spcPct val="100000"/>
              </a:lnSpc>
              <a:buClr>
                <a:srgbClr val="000000"/>
              </a:buClr>
              <a:buFont typeface="OpenSymbol"/>
              <a:buAutoNum type="arabicPeriod"/>
              <a:tabLst>
                <a:tab algn="l" pos="0"/>
              </a:tabLst>
            </a:pPr>
            <a:r>
              <a:rPr b="0" lang="ru-RU" sz="2400" spc="-1" strike="noStrike">
                <a:solidFill>
                  <a:schemeClr val="dk1"/>
                </a:solidFill>
                <a:latin typeface="Times New Roman"/>
              </a:rPr>
              <a:t>Снижение уровня конфликтов между участниками ОП.</a:t>
            </a:r>
            <a:endParaRPr b="0" lang="ru-RU" sz="2400" spc="-1" strike="noStrike">
              <a:solidFill>
                <a:srgbClr val="000000"/>
              </a:solidFill>
              <a:latin typeface="Open Sans"/>
            </a:endParaRPr>
          </a:p>
          <a:p>
            <a:pPr marL="457200" indent="-457200" defTabSz="1008000">
              <a:lnSpc>
                <a:spcPct val="100000"/>
              </a:lnSpc>
              <a:buClr>
                <a:srgbClr val="000000"/>
              </a:buClr>
              <a:buFont typeface="OpenSymbol"/>
              <a:buAutoNum type="arabicPeriod"/>
              <a:tabLst>
                <a:tab algn="l" pos="0"/>
              </a:tabLst>
            </a:pPr>
            <a:r>
              <a:rPr b="0" lang="ru-RU" sz="2400" spc="-1" strike="noStrike">
                <a:solidFill>
                  <a:schemeClr val="dk1"/>
                </a:solidFill>
                <a:latin typeface="Times New Roman"/>
              </a:rPr>
              <a:t>Повышение заинтересованной  активности родителей в жизни школы. </a:t>
            </a:r>
            <a:endParaRPr b="0" lang="ru-RU" sz="2400" spc="-1" strike="noStrike">
              <a:solidFill>
                <a:srgbClr val="000000"/>
              </a:solidFill>
              <a:latin typeface="Open Sans"/>
            </a:endParaRPr>
          </a:p>
          <a:p>
            <a:pPr marL="457200" indent="-457200" defTabSz="1008000">
              <a:lnSpc>
                <a:spcPct val="100000"/>
              </a:lnSpc>
              <a:buClr>
                <a:srgbClr val="000000"/>
              </a:buClr>
              <a:buFont typeface="OpenSymbol"/>
              <a:buAutoNum type="arabicPeriod"/>
              <a:tabLst>
                <a:tab algn="l" pos="0"/>
              </a:tabLst>
            </a:pPr>
            <a:r>
              <a:rPr b="0" lang="ru-RU" sz="2400" spc="-1" strike="noStrike">
                <a:solidFill>
                  <a:schemeClr val="dk1"/>
                </a:solidFill>
                <a:latin typeface="Times New Roman"/>
              </a:rPr>
              <a:t>Развитие органов соуправления (активизация).</a:t>
            </a:r>
            <a:endParaRPr b="0" lang="ru-RU" sz="2400" spc="-1" strike="noStrike">
              <a:solidFill>
                <a:srgbClr val="000000"/>
              </a:solidFill>
              <a:latin typeface="Open Sans"/>
            </a:endParaRPr>
          </a:p>
          <a:p>
            <a:pPr marL="457200" indent="-457200" defTabSz="1008000">
              <a:lnSpc>
                <a:spcPct val="100000"/>
              </a:lnSpc>
              <a:buClr>
                <a:srgbClr val="000000"/>
              </a:buClr>
              <a:buFont typeface="OpenSymbol"/>
              <a:buAutoNum type="arabicPeriod"/>
              <a:tabLst>
                <a:tab algn="l" pos="0"/>
              </a:tabLst>
            </a:pPr>
            <a:r>
              <a:rPr b="0" lang="ru-RU" sz="2400" spc="-1" strike="noStrike">
                <a:solidFill>
                  <a:schemeClr val="dk1"/>
                </a:solidFill>
                <a:latin typeface="Times New Roman"/>
              </a:rPr>
              <a:t>Повышение уровня профессиональной компетентности педагогов в вопросах применения бесконфликтных технологий общения.</a:t>
            </a:r>
            <a:endParaRPr b="0" lang="ru-RU" sz="24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08400" y="273960"/>
            <a:ext cx="10952280" cy="113976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ctr">
            <a:normAutofit/>
          </a:bodyPr>
          <a:p>
            <a:pPr indent="0" algn="ctr" defTabSz="1008000">
              <a:lnSpc>
                <a:spcPct val="100000"/>
              </a:lnSpc>
              <a:buNone/>
            </a:pPr>
            <a:r>
              <a:rPr b="1" lang="ru-RU" sz="4800" spc="-1" strike="noStrike">
                <a:solidFill>
                  <a:schemeClr val="dk2"/>
                </a:solidFill>
                <a:latin typeface="Times New Roman"/>
              </a:rPr>
              <a:t>Показатели:</a:t>
            </a:r>
            <a:endParaRPr b="0" lang="ru-RU" sz="4800" spc="-1" strike="noStrike">
              <a:solidFill>
                <a:schemeClr val="dk1"/>
              </a:solidFill>
              <a:latin typeface="Calibri"/>
            </a:endParaRPr>
          </a:p>
        </p:txBody>
      </p:sp>
      <p:pic>
        <p:nvPicPr>
          <p:cNvPr id="66" name="Picture 2" descr=""/>
          <p:cNvPicPr/>
          <p:nvPr/>
        </p:nvPicPr>
        <p:blipFill>
          <a:blip r:embed="rId1"/>
          <a:srcRect l="16936" t="0" r="15409" b="0"/>
          <a:stretch/>
        </p:blipFill>
        <p:spPr>
          <a:xfrm>
            <a:off x="84240" y="73440"/>
            <a:ext cx="1785600" cy="1631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/>
          </p:nvPr>
        </p:nvSpPr>
        <p:spPr>
          <a:xfrm>
            <a:off x="1954080" y="180000"/>
            <a:ext cx="9988920" cy="666036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t">
            <a:noAutofit/>
          </a:bodyPr>
          <a:p>
            <a:pPr marL="109440" indent="0" algn="ctr" defTabSz="1008000">
              <a:lnSpc>
                <a:spcPct val="100000"/>
              </a:lnSpc>
              <a:spcBef>
                <a:spcPts val="961"/>
              </a:spcBef>
              <a:buNone/>
              <a:tabLst>
                <a:tab algn="l" pos="0"/>
              </a:tabLst>
            </a:pPr>
            <a:r>
              <a:rPr b="1" lang="ru-RU" sz="4800" spc="-1" strike="noStrike">
                <a:solidFill>
                  <a:schemeClr val="dk2"/>
                </a:solidFill>
                <a:latin typeface="Times New Roman"/>
              </a:rPr>
              <a:t>Задачи: </a:t>
            </a:r>
            <a:endParaRPr b="0" lang="ru-RU" sz="4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algn="ctr" defTabSz="10080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  <a:p>
            <a:pPr marL="743040" indent="-743040" defTabSz="10080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Calibri"/>
              <a:buAutoNum type="arabicPeriod"/>
              <a:tabLst>
                <a:tab algn="l" pos="0"/>
              </a:tabLst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Преобразовать деятельность социально-психологической службы и школьной службы примирения.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743040" indent="-743040" defTabSz="10080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Calibri"/>
              <a:buAutoNum type="arabicPeriod"/>
              <a:tabLst>
                <a:tab algn="l" pos="0"/>
              </a:tabLst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Организовать систему обучения, способствующую формированию навыков бесконфликтного общения, толерантности и партнерскому взаимодействию.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743040" indent="-743040" defTabSz="10080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AutoNum type="arabicPeriod" startAt="3"/>
              <a:tabLst>
                <a:tab algn="l" pos="0"/>
              </a:tabLst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Сформировать комфортную и доброжелательную информационно-образовательную среду в Школе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743040" indent="-743040" defTabSz="10080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AutoNum type="arabicPeriod" startAt="3"/>
              <a:tabLst>
                <a:tab algn="l" pos="0"/>
              </a:tabLst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Создание органов самоуправления, активизация органов соуправления.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</p:txBody>
      </p:sp>
      <p:pic>
        <p:nvPicPr>
          <p:cNvPr id="68" name="Picture 4" descr="Картинки по запросу задачи проекта"/>
          <p:cNvPicPr/>
          <p:nvPr/>
        </p:nvPicPr>
        <p:blipFill>
          <a:blip r:embed="rId1"/>
          <a:stretch/>
        </p:blipFill>
        <p:spPr>
          <a:xfrm>
            <a:off x="30600" y="5148360"/>
            <a:ext cx="2012040" cy="1506960"/>
          </a:xfrm>
          <a:prstGeom prst="rect">
            <a:avLst/>
          </a:prstGeom>
          <a:ln w="9525">
            <a:noFill/>
          </a:ln>
        </p:spPr>
      </p:pic>
      <p:sp>
        <p:nvSpPr>
          <p:cNvPr id="69" name="Прямоугольник 4"/>
          <p:cNvSpPr/>
          <p:nvPr/>
        </p:nvSpPr>
        <p:spPr>
          <a:xfrm>
            <a:off x="0" y="0"/>
            <a:ext cx="12169440" cy="6840000"/>
          </a:xfrm>
          <a:prstGeom prst="rect">
            <a:avLst/>
          </a:prstGeom>
          <a:noFill/>
          <a:ln w="76200">
            <a:solidFill>
              <a:srgbClr val="339933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00800" rIns="100800" tIns="50400" bIns="50400" anchor="ctr">
            <a:noAutofit/>
          </a:bodyPr>
          <a:p>
            <a:pPr algn="ctr" defTabSz="1008000">
              <a:lnSpc>
                <a:spcPct val="100000"/>
              </a:lnSpc>
            </a:pPr>
            <a:endParaRPr b="0" lang="ru-RU" sz="2000" spc="-1" strike="noStrike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70" name="Picture 2" descr=""/>
          <p:cNvPicPr/>
          <p:nvPr/>
        </p:nvPicPr>
        <p:blipFill>
          <a:blip r:embed="rId2"/>
          <a:srcRect l="16936" t="0" r="15409" b="0"/>
          <a:stretch/>
        </p:blipFill>
        <p:spPr>
          <a:xfrm>
            <a:off x="84240" y="73440"/>
            <a:ext cx="1785600" cy="1631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/>
          </p:nvPr>
        </p:nvSpPr>
        <p:spPr>
          <a:xfrm>
            <a:off x="1908360" y="180000"/>
            <a:ext cx="9988920" cy="590436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t">
            <a:normAutofit fontScale="93693"/>
          </a:bodyPr>
          <a:p>
            <a:pPr marL="109440" indent="0" defTabSz="1008000">
              <a:lnSpc>
                <a:spcPct val="100000"/>
              </a:lnSpc>
              <a:spcBef>
                <a:spcPts val="720"/>
              </a:spcBef>
              <a:buNone/>
              <a:tabLst>
                <a:tab algn="l" pos="0"/>
              </a:tabLst>
            </a:pPr>
            <a:r>
              <a:rPr b="1" lang="ru-RU" sz="3600" spc="-1" strike="noStrike">
                <a:solidFill>
                  <a:schemeClr val="dk2"/>
                </a:solidFill>
                <a:latin typeface="Times New Roman"/>
              </a:rPr>
              <a:t>Подготовительный этап</a:t>
            </a:r>
            <a:endParaRPr b="0" lang="ru-RU" sz="36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r>
              <a:rPr b="1" lang="ru-RU" sz="3200" spc="-1" strike="noStrike">
                <a:solidFill>
                  <a:schemeClr val="dk2"/>
                </a:solidFill>
                <a:latin typeface="Times New Roman"/>
              </a:rPr>
              <a:t>Мероприятия по решению задачи:</a:t>
            </a: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  <a:p>
            <a:pPr marL="623520" indent="-514440" defTabSz="10080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AutoNum type="arabicPeriod"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Создание группы по разработке проекта (апрель 2022 г.)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623520" indent="-514440" defTabSz="10080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AutoNum type="arabicPeriod"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Опрос участников ОП, определение предметного поля (апрель 2022 г.)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3. Подготовка проектной документации, разработка рабочего варианта модели ШДО (апрель-май 2022 г.)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4. Проведение педсовета «О реализации в образовательных организациях приоритетного проекта Департамента образования Администрации г. Перми «Школа доброжелательных отношений»: принятие модели ШДО, создание рабочих групп по реализации проекта «Школа доброжелательных отношений» (31.05.2022 г.)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2" name="Прямоугольник 4"/>
          <p:cNvSpPr/>
          <p:nvPr/>
        </p:nvSpPr>
        <p:spPr>
          <a:xfrm>
            <a:off x="0" y="0"/>
            <a:ext cx="12169440" cy="6840000"/>
          </a:xfrm>
          <a:prstGeom prst="rect">
            <a:avLst/>
          </a:prstGeom>
          <a:noFill/>
          <a:ln w="76200">
            <a:solidFill>
              <a:srgbClr val="339933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00800" rIns="100800" tIns="50400" bIns="50400" anchor="ctr">
            <a:noAutofit/>
          </a:bodyPr>
          <a:p>
            <a:pPr algn="ctr" defTabSz="1008000">
              <a:lnSpc>
                <a:spcPct val="100000"/>
              </a:lnSpc>
            </a:pPr>
            <a:endParaRPr b="0" lang="ru-RU" sz="2000" spc="-1" strike="noStrike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73" name="Picture 2" descr=""/>
          <p:cNvPicPr/>
          <p:nvPr/>
        </p:nvPicPr>
        <p:blipFill>
          <a:blip r:embed="rId1"/>
          <a:srcRect l="16936" t="0" r="15409" b="0"/>
          <a:stretch/>
        </p:blipFill>
        <p:spPr>
          <a:xfrm>
            <a:off x="84240" y="73440"/>
            <a:ext cx="1785600" cy="1631880"/>
          </a:xfrm>
          <a:prstGeom prst="rect">
            <a:avLst/>
          </a:prstGeom>
          <a:ln w="0">
            <a:noFill/>
          </a:ln>
        </p:spPr>
      </p:pic>
      <p:pic>
        <p:nvPicPr>
          <p:cNvPr id="74" name="Picture 2" descr="E:\2_Школа_2011-2021\ШДО\Июнь 2022\ПС.jpg"/>
          <p:cNvPicPr/>
          <p:nvPr/>
        </p:nvPicPr>
        <p:blipFill>
          <a:blip r:embed="rId2"/>
          <a:srcRect l="10292" t="17639" r="0" b="0"/>
          <a:stretch/>
        </p:blipFill>
        <p:spPr>
          <a:xfrm>
            <a:off x="84240" y="5449680"/>
            <a:ext cx="1928520" cy="1327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/>
          </p:nvPr>
        </p:nvSpPr>
        <p:spPr>
          <a:xfrm>
            <a:off x="1908360" y="180000"/>
            <a:ext cx="9988920" cy="590436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t">
            <a:normAutofit/>
          </a:bodyPr>
          <a:p>
            <a:pPr marL="109440" indent="0" defTabSz="1008000">
              <a:lnSpc>
                <a:spcPct val="100000"/>
              </a:lnSpc>
              <a:spcBef>
                <a:spcPts val="720"/>
              </a:spcBef>
              <a:buNone/>
              <a:tabLst>
                <a:tab algn="l" pos="0"/>
              </a:tabLst>
            </a:pPr>
            <a:r>
              <a:rPr b="1" lang="ru-RU" sz="3600" spc="-1" strike="noStrike">
                <a:solidFill>
                  <a:schemeClr val="dk2"/>
                </a:solidFill>
                <a:latin typeface="Times New Roman"/>
              </a:rPr>
              <a:t>Задачи 1: </a:t>
            </a: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Преобразовать деятельность социально-психологической службы и школьной службы примирения. 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2"/>
                </a:solidFill>
                <a:latin typeface="Times New Roman"/>
              </a:rPr>
              <a:t>Мероприятия по решению задачи: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623520" indent="-514440" defTabSz="10080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AutoNum type="arabicPeriod"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Изменение структуры, функций, состава.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623520" indent="-514440" defTabSz="10080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AutoNum type="arabicPeriod"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Внесение изменений в локально-нормативное обеспечение.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3. Создание клуба "Ответственное родительство» (принцип равный равному, родитель – родителю) (октябрь 2022 г.)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4. Организация работы родительского клуба «Радуга».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623520" indent="-51444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</p:txBody>
      </p:sp>
      <p:pic>
        <p:nvPicPr>
          <p:cNvPr id="76" name="Picture 4" descr="Картинки по запросу задачи проекта"/>
          <p:cNvPicPr/>
          <p:nvPr/>
        </p:nvPicPr>
        <p:blipFill>
          <a:blip r:embed="rId1"/>
          <a:stretch/>
        </p:blipFill>
        <p:spPr>
          <a:xfrm>
            <a:off x="30600" y="5148360"/>
            <a:ext cx="2012040" cy="1506960"/>
          </a:xfrm>
          <a:prstGeom prst="rect">
            <a:avLst/>
          </a:prstGeom>
          <a:ln w="9525">
            <a:noFill/>
          </a:ln>
        </p:spPr>
      </p:pic>
      <p:sp>
        <p:nvSpPr>
          <p:cNvPr id="77" name="Прямоугольник 4"/>
          <p:cNvSpPr/>
          <p:nvPr/>
        </p:nvSpPr>
        <p:spPr>
          <a:xfrm>
            <a:off x="0" y="0"/>
            <a:ext cx="12169440" cy="6840000"/>
          </a:xfrm>
          <a:prstGeom prst="rect">
            <a:avLst/>
          </a:prstGeom>
          <a:noFill/>
          <a:ln w="76200">
            <a:solidFill>
              <a:srgbClr val="339933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00800" rIns="100800" tIns="50400" bIns="50400" anchor="ctr">
            <a:noAutofit/>
          </a:bodyPr>
          <a:p>
            <a:pPr algn="ctr" defTabSz="1008000">
              <a:lnSpc>
                <a:spcPct val="100000"/>
              </a:lnSpc>
            </a:pPr>
            <a:endParaRPr b="0" lang="ru-RU" sz="2000" spc="-1" strike="noStrike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78" name="Picture 2" descr=""/>
          <p:cNvPicPr/>
          <p:nvPr/>
        </p:nvPicPr>
        <p:blipFill>
          <a:blip r:embed="rId2"/>
          <a:srcRect l="16936" t="0" r="15409" b="0"/>
          <a:stretch/>
        </p:blipFill>
        <p:spPr>
          <a:xfrm>
            <a:off x="84240" y="73440"/>
            <a:ext cx="1785600" cy="1631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/>
          </p:nvPr>
        </p:nvSpPr>
        <p:spPr>
          <a:xfrm>
            <a:off x="1908360" y="180000"/>
            <a:ext cx="9988920" cy="647568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t">
            <a:normAutofit fontScale="81124" lnSpcReduction="10000"/>
          </a:bodyPr>
          <a:p>
            <a:pPr marL="109440" indent="0" defTabSz="1008000">
              <a:lnSpc>
                <a:spcPct val="100000"/>
              </a:lnSpc>
              <a:spcBef>
                <a:spcPts val="780"/>
              </a:spcBef>
              <a:buNone/>
              <a:tabLst>
                <a:tab algn="l" pos="0"/>
              </a:tabLst>
            </a:pPr>
            <a:r>
              <a:rPr b="1" lang="ru-RU" sz="3900" spc="-1" strike="noStrike">
                <a:solidFill>
                  <a:schemeClr val="dk2"/>
                </a:solidFill>
                <a:latin typeface="Times New Roman"/>
              </a:rPr>
              <a:t>Задача 2: </a:t>
            </a: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систему обучения, способствующую формированию навыков бесконфликтного общения, толерантности и партнерскому взаимодействию. 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2"/>
                </a:solidFill>
                <a:latin typeface="Times New Roman"/>
              </a:rPr>
              <a:t>Мероприятия по решению задачи: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81"/>
              </a:spcBef>
              <a:buNone/>
              <a:tabLst>
                <a:tab algn="l" pos="0"/>
              </a:tabLst>
            </a:pPr>
            <a:r>
              <a:rPr b="1" lang="ru-RU" sz="2900" spc="-1" strike="noStrike">
                <a:solidFill>
                  <a:schemeClr val="dk1"/>
                </a:solidFill>
                <a:latin typeface="Times New Roman"/>
              </a:rPr>
              <a:t>1. Внесение изменений в учебный план; корректировка программ воспитания классов (август 2022 г.)</a:t>
            </a:r>
            <a:endParaRPr b="0" lang="ru-RU" sz="29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r>
              <a:rPr b="1" lang="ru-RU" sz="2900" spc="-1" strike="noStrike">
                <a:solidFill>
                  <a:schemeClr val="dk1"/>
                </a:solidFill>
                <a:latin typeface="Times New Roman"/>
              </a:rPr>
              <a:t>2. </a:t>
            </a:r>
            <a:r>
              <a:rPr b="1" lang="ru-RU" sz="3200" spc="-1" strike="noStrike">
                <a:solidFill>
                  <a:schemeClr val="dk1"/>
                </a:solidFill>
                <a:latin typeface="Times New Roman"/>
              </a:rPr>
              <a:t>Организация работы программы «Навстречу друг другу» в форме тренингов, форумов, дебатов, игр, кейсов, дискуссий с привлечением волонтеров ШСП и классных руководителей. (2022 – 2023 учебный год)</a:t>
            </a: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r>
              <a:rPr b="1" lang="ru-RU" sz="3200" spc="-1" strike="noStrike">
                <a:solidFill>
                  <a:schemeClr val="dk1"/>
                </a:solidFill>
                <a:latin typeface="Times New Roman"/>
              </a:rPr>
              <a:t>3. Проведение систематических тренингов развития коммуникативных навыков и формирования коллектива «Мы вместе» (2022 – 2023 учебный год)</a:t>
            </a: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r>
              <a:rPr b="1" lang="ru-RU" sz="3200" spc="-1" strike="noStrike">
                <a:solidFill>
                  <a:schemeClr val="dk1"/>
                </a:solidFill>
                <a:latin typeface="Times New Roman"/>
              </a:rPr>
              <a:t>4. Организация внутренней системы подготовки и переподготовки кадров по направлениям управления конфликтами (август – ноябрь 2022 г.)</a:t>
            </a: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81"/>
              </a:spcBef>
              <a:buNone/>
              <a:tabLst>
                <a:tab algn="l" pos="0"/>
              </a:tabLst>
            </a:pPr>
            <a:endParaRPr b="0" lang="ru-RU" sz="29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81"/>
              </a:spcBef>
              <a:buNone/>
              <a:tabLst>
                <a:tab algn="l" pos="0"/>
              </a:tabLst>
            </a:pPr>
            <a:endParaRPr b="0" lang="ru-RU" sz="29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</p:txBody>
      </p:sp>
      <p:pic>
        <p:nvPicPr>
          <p:cNvPr id="80" name="Picture 4" descr="Картинки по запросу задачи проекта"/>
          <p:cNvPicPr/>
          <p:nvPr/>
        </p:nvPicPr>
        <p:blipFill>
          <a:blip r:embed="rId1"/>
          <a:stretch/>
        </p:blipFill>
        <p:spPr>
          <a:xfrm>
            <a:off x="30600" y="5148360"/>
            <a:ext cx="2012040" cy="1506960"/>
          </a:xfrm>
          <a:prstGeom prst="rect">
            <a:avLst/>
          </a:prstGeom>
          <a:ln w="9525">
            <a:noFill/>
          </a:ln>
        </p:spPr>
      </p:pic>
      <p:sp>
        <p:nvSpPr>
          <p:cNvPr id="81" name="Прямоугольник 4"/>
          <p:cNvSpPr/>
          <p:nvPr/>
        </p:nvSpPr>
        <p:spPr>
          <a:xfrm>
            <a:off x="0" y="0"/>
            <a:ext cx="12169440" cy="6840000"/>
          </a:xfrm>
          <a:prstGeom prst="rect">
            <a:avLst/>
          </a:prstGeom>
          <a:noFill/>
          <a:ln w="76200">
            <a:solidFill>
              <a:srgbClr val="339933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00800" rIns="100800" tIns="50400" bIns="50400" anchor="ctr">
            <a:noAutofit/>
          </a:bodyPr>
          <a:p>
            <a:pPr algn="ctr" defTabSz="1008000">
              <a:lnSpc>
                <a:spcPct val="100000"/>
              </a:lnSpc>
            </a:pPr>
            <a:endParaRPr b="0" lang="ru-RU" sz="2000" spc="-1" strike="noStrike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82" name="Picture 2" descr=""/>
          <p:cNvPicPr/>
          <p:nvPr/>
        </p:nvPicPr>
        <p:blipFill>
          <a:blip r:embed="rId2"/>
          <a:srcRect l="16936" t="0" r="15409" b="0"/>
          <a:stretch/>
        </p:blipFill>
        <p:spPr>
          <a:xfrm>
            <a:off x="84240" y="73440"/>
            <a:ext cx="1785600" cy="1631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/>
          </p:nvPr>
        </p:nvSpPr>
        <p:spPr>
          <a:xfrm>
            <a:off x="1908360" y="180000"/>
            <a:ext cx="9988920" cy="590436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t">
            <a:normAutofit fontScale="55987" lnSpcReduction="10000"/>
          </a:bodyPr>
          <a:p>
            <a:pPr marL="109440" indent="0" defTabSz="1008000">
              <a:lnSpc>
                <a:spcPct val="100000"/>
              </a:lnSpc>
              <a:spcBef>
                <a:spcPts val="720"/>
              </a:spcBef>
              <a:buNone/>
              <a:tabLst>
                <a:tab algn="l" pos="0"/>
              </a:tabLst>
            </a:pPr>
            <a:r>
              <a:rPr b="1" lang="ru-RU" sz="3600" spc="-1" strike="noStrike">
                <a:solidFill>
                  <a:schemeClr val="dk2"/>
                </a:solidFill>
                <a:latin typeface="Times New Roman"/>
              </a:rPr>
              <a:t>Задача 3: </a:t>
            </a:r>
            <a:r>
              <a:rPr b="0" lang="ru-RU" sz="3600" spc="-1" strike="noStrike">
                <a:solidFill>
                  <a:schemeClr val="dk1"/>
                </a:solidFill>
                <a:latin typeface="Times New Roman"/>
              </a:rPr>
              <a:t> </a:t>
            </a:r>
            <a:r>
              <a:rPr b="1" lang="ru-RU" sz="3000" spc="-1" strike="noStrike">
                <a:solidFill>
                  <a:schemeClr val="dk1"/>
                </a:solidFill>
                <a:latin typeface="Times New Roman"/>
              </a:rPr>
              <a:t>Сформировать комфортную и доброжелательную информационно-образовательную среду в Школе.</a:t>
            </a:r>
            <a:endParaRPr b="0" lang="ru-RU" sz="30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2"/>
                </a:solidFill>
                <a:latin typeface="Times New Roman"/>
              </a:rPr>
              <a:t>Мероприятия по решению задачи: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623520" indent="-514440" defTabSz="10080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AutoNum type="arabicPeriod"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Утверждение дизайн-проектов визуального оформления школьного пространства (сентябрь 2022 г.) 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623520" indent="-514440" defTabSz="10080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AutoNum type="arabicPeriod"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Наполнение пространства территории школы: создание коворкинг-зон для проведения тренингов, мастер-классов, встреч детских активов, открытых диалоговых площадок, игровых зон, зон ранней профориентации (2022-2023 уч.г.) 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623520" indent="-514440" defTabSz="10080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AutoNum type="arabicPeriod"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Разработка (май 2022 г., ПС) и внедрение Памятки по выстраиванию бесконфликтной коммуникации в чатах и сообществах участников образовательных отношений (в том числе родительских).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623520" indent="-514440" defTabSz="10080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AutoNum type="arabicPeriod"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Разработка общепринятых правил взаимодействия между участниками коллабораций и комьюнити (май 2022 г. – август 2022)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5.  Совместное выстраивание индивидуального образовательного маршрута (родители+дети+школа) (с мая 2022 г.)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6. Организация совместных дел с родителями: акции «Агроярмарка», «Обустройство пришкольной территории», «День семьи», «Волонтерское движение», «Музыкальный театр», «Мастер-классы бабушек и мам», «Мастер-классы «Дети-детям» и других (май 2022 – август 2023)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7. Организация работы в программе «Секреты конструктивного общения» в форме тренингов и вебинаров с привлечением специалистов МБУ «ЦППМСП» г. Перми и педагогов-психологов школы, «Школа неравнодушных родителей».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</p:txBody>
      </p:sp>
      <p:pic>
        <p:nvPicPr>
          <p:cNvPr id="84" name="Picture 4" descr="Картинки по запросу задачи проекта"/>
          <p:cNvPicPr/>
          <p:nvPr/>
        </p:nvPicPr>
        <p:blipFill>
          <a:blip r:embed="rId1"/>
          <a:stretch/>
        </p:blipFill>
        <p:spPr>
          <a:xfrm>
            <a:off x="30600" y="5148360"/>
            <a:ext cx="2012040" cy="1506960"/>
          </a:xfrm>
          <a:prstGeom prst="rect">
            <a:avLst/>
          </a:prstGeom>
          <a:ln w="9525">
            <a:noFill/>
          </a:ln>
        </p:spPr>
      </p:pic>
      <p:sp>
        <p:nvSpPr>
          <p:cNvPr id="85" name="Прямоугольник 4"/>
          <p:cNvSpPr/>
          <p:nvPr/>
        </p:nvSpPr>
        <p:spPr>
          <a:xfrm>
            <a:off x="0" y="0"/>
            <a:ext cx="12169440" cy="6840000"/>
          </a:xfrm>
          <a:prstGeom prst="rect">
            <a:avLst/>
          </a:prstGeom>
          <a:noFill/>
          <a:ln w="76200">
            <a:solidFill>
              <a:srgbClr val="339933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00800" rIns="100800" tIns="50400" bIns="50400" anchor="ctr">
            <a:noAutofit/>
          </a:bodyPr>
          <a:p>
            <a:pPr algn="ctr" defTabSz="1008000">
              <a:lnSpc>
                <a:spcPct val="100000"/>
              </a:lnSpc>
            </a:pPr>
            <a:endParaRPr b="0" lang="ru-RU" sz="2000" spc="-1" strike="noStrike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86" name="Picture 2" descr=""/>
          <p:cNvPicPr/>
          <p:nvPr/>
        </p:nvPicPr>
        <p:blipFill>
          <a:blip r:embed="rId2"/>
          <a:srcRect l="16936" t="0" r="15409" b="0"/>
          <a:stretch/>
        </p:blipFill>
        <p:spPr>
          <a:xfrm>
            <a:off x="84240" y="73440"/>
            <a:ext cx="1785600" cy="1631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5059</TotalTime>
  <Application>LibreOffice/7.6.4.1$Linux_X86_64 LibreOffice_project/60$Build-1</Application>
  <AppVersion>15.0000</AppVersion>
  <Words>896</Words>
  <Paragraphs>98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2018-04-18T07:01:18Z</dcterms:created>
  <dc:creator>User</dc:creator>
  <dc:description/>
  <dc:language>ru-RU</dc:language>
  <cp:lastModifiedBy>Елена</cp:lastModifiedBy>
  <cp:lastPrinted>2022-04-26T16:50:00Z</cp:lastPrinted>
  <dcterms:modified xsi:type="dcterms:W3CDTF">2023-02-27T18:34:40Z</dcterms:modified>
  <cp:revision>991</cp:revision>
  <dc:subject/>
  <dc:title>Слайд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11</vt:i4>
  </property>
  <property fmtid="{D5CDD505-2E9C-101B-9397-08002B2CF9AE}" pid="3" name="PresentationFormat">
    <vt:lpwstr>Произвольный</vt:lpwstr>
  </property>
  <property fmtid="{D5CDD505-2E9C-101B-9397-08002B2CF9AE}" pid="4" name="Slides">
    <vt:i4>13</vt:i4>
  </property>
</Properties>
</file>